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61" r:id="rId8"/>
    <p:sldId id="262" r:id="rId9"/>
    <p:sldId id="259" r:id="rId10"/>
    <p:sldId id="266" r:id="rId11"/>
    <p:sldId id="260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64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50000" autoAdjust="0"/>
  </p:normalViewPr>
  <p:slideViewPr>
    <p:cSldViewPr snapToGrid="0" snapToObjects="1">
      <p:cViewPr varScale="1">
        <p:scale>
          <a:sx n="119" d="100"/>
          <a:sy n="119" d="100"/>
        </p:scale>
        <p:origin x="414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3436005"/>
          </a:xfrm>
          <a:prstGeom prst="rect">
            <a:avLst/>
          </a:prstGeom>
          <a:solidFill>
            <a:schemeClr val="accent2"/>
          </a:solidFill>
          <a:ln w="5715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52988"/>
            <a:ext cx="7772400" cy="1102519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FFFFFF"/>
                </a:solidFill>
                <a:latin typeface="Avenir Heavy"/>
                <a:cs typeface="Avenir Heavy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36007"/>
            <a:ext cx="7772400" cy="71266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318395"/>
            <a:ext cx="1828800" cy="57095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2722095" y="4523870"/>
            <a:ext cx="1727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2"/>
                </a:solidFill>
                <a:latin typeface="Avenir Black"/>
                <a:cs typeface="Avenir Black"/>
              </a:rPr>
              <a:t>STRONGER FAMILIES,</a:t>
            </a:r>
          </a:p>
          <a:p>
            <a:r>
              <a:rPr lang="en-US" sz="1000" dirty="0">
                <a:solidFill>
                  <a:schemeClr val="accent2"/>
                </a:solidFill>
                <a:latin typeface="Avenir Black"/>
                <a:cs typeface="Avenir Black"/>
              </a:rPr>
              <a:t>TODAY &amp; TOMORROW.</a:t>
            </a:r>
          </a:p>
        </p:txBody>
      </p:sp>
    </p:spTree>
    <p:extLst>
      <p:ext uri="{BB962C8B-B14F-4D97-AF65-F5344CB8AC3E}">
        <p14:creationId xmlns:p14="http://schemas.microsoft.com/office/powerpoint/2010/main" val="339679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22313" y="3305175"/>
            <a:ext cx="77724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13" y="4640655"/>
            <a:ext cx="1143000" cy="35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2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63B1B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22313" y="3305175"/>
            <a:ext cx="77724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13" y="4658068"/>
            <a:ext cx="1143000" cy="35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446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12161"/>
            <a:ext cx="1143000" cy="35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155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12161"/>
            <a:ext cx="1143000" cy="35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38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12161"/>
            <a:ext cx="1143000" cy="356844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4344612" y="4732307"/>
            <a:ext cx="457594" cy="308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01E267F-7AFC-4A4B-9437-F701AFCDEFAC}" type="slidenum">
              <a:rPr lang="en-US" smtClean="0">
                <a:solidFill>
                  <a:schemeClr val="accent6"/>
                </a:solidFill>
              </a:rPr>
              <a:pPr algn="ctr"/>
              <a:t>‹#›</a:t>
            </a:fld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3725" y="4701780"/>
            <a:ext cx="2643077" cy="339328"/>
          </a:xfrm>
        </p:spPr>
        <p:txBody>
          <a:bodyPr anchor="b"/>
          <a:lstStyle>
            <a:lvl1pPr algn="r">
              <a:defRPr>
                <a:solidFill>
                  <a:srgbClr val="616662"/>
                </a:solidFill>
                <a:latin typeface="Avenir Book"/>
                <a:cs typeface="Avenir Book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88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12161"/>
            <a:ext cx="1143000" cy="356844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3725" y="4701780"/>
            <a:ext cx="2643077" cy="339328"/>
          </a:xfrm>
        </p:spPr>
        <p:txBody>
          <a:bodyPr anchor="b"/>
          <a:lstStyle>
            <a:lvl1pPr algn="r">
              <a:defRPr>
                <a:solidFill>
                  <a:srgbClr val="616662"/>
                </a:solidFill>
                <a:latin typeface="Avenir Book"/>
                <a:cs typeface="Avenir Book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4344612" y="4732307"/>
            <a:ext cx="457594" cy="308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01E267F-7AFC-4A4B-9437-F701AFCDEFAC}" type="slidenum">
              <a:rPr lang="en-US" smtClean="0">
                <a:solidFill>
                  <a:schemeClr val="accent6"/>
                </a:solidFill>
              </a:rPr>
              <a:pPr algn="ctr"/>
              <a:t>‹#›</a:t>
            </a:fld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64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6359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Book"/>
            </a:endParaRPr>
          </a:p>
        </p:txBody>
      </p:sp>
      <p:sp>
        <p:nvSpPr>
          <p:cNvPr id="2" name="Title 1"/>
          <p:cNvSpPr>
            <a:spLocks noGrp="1" noChangeAspect="1"/>
          </p:cNvSpPr>
          <p:nvPr>
            <p:ph type="title"/>
          </p:nvPr>
        </p:nvSpPr>
        <p:spPr>
          <a:xfrm>
            <a:off x="457200" y="329911"/>
            <a:ext cx="8229600" cy="866647"/>
          </a:xfrm>
        </p:spPr>
        <p:txBody>
          <a:bodyPr anchor="ctr"/>
          <a:lstStyle>
            <a:lvl1pPr algn="l">
              <a:defRPr b="0">
                <a:solidFill>
                  <a:schemeClr val="bg1"/>
                </a:solidFill>
                <a:latin typeface="Avenir Heavy"/>
                <a:cs typeface="Avenir Heavy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872"/>
            <a:ext cx="8229600" cy="2878529"/>
          </a:xfrm>
        </p:spPr>
        <p:txBody>
          <a:bodyPr/>
          <a:lstStyle>
            <a:lvl1pPr marL="342900" indent="-3429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971550" indent="-51435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3716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8288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2860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3725" y="4701780"/>
            <a:ext cx="2643077" cy="339328"/>
          </a:xfrm>
        </p:spPr>
        <p:txBody>
          <a:bodyPr anchor="b"/>
          <a:lstStyle>
            <a:lvl1pPr algn="r">
              <a:defRPr>
                <a:solidFill>
                  <a:srgbClr val="616662"/>
                </a:solidFill>
                <a:latin typeface="Avenir Book"/>
                <a:cs typeface="Avenir Book"/>
              </a:defRPr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473773"/>
            <a:ext cx="9144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4344612" y="4732307"/>
            <a:ext cx="457594" cy="308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01E267F-7AFC-4A4B-9437-F701AFCDEFAC}" type="slidenum">
              <a:rPr lang="en-US" smtClean="0">
                <a:solidFill>
                  <a:schemeClr val="accent6"/>
                </a:solidFill>
              </a:rPr>
              <a:pPr algn="ctr"/>
              <a:t>‹#›</a:t>
            </a:fld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15" name="Picture 14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12161"/>
            <a:ext cx="1143000" cy="356844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4635914"/>
            <a:ext cx="9144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800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0" y="0"/>
            <a:ext cx="9144000" cy="46359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Book"/>
            </a:endParaRPr>
          </a:p>
        </p:txBody>
      </p:sp>
      <p:sp>
        <p:nvSpPr>
          <p:cNvPr id="2" name="Title 1"/>
          <p:cNvSpPr>
            <a:spLocks noGrp="1" noChangeAspect="1"/>
          </p:cNvSpPr>
          <p:nvPr>
            <p:ph type="title"/>
          </p:nvPr>
        </p:nvSpPr>
        <p:spPr>
          <a:xfrm>
            <a:off x="457200" y="329909"/>
            <a:ext cx="8229600" cy="866541"/>
          </a:xfrm>
        </p:spPr>
        <p:txBody>
          <a:bodyPr anchor="ctr"/>
          <a:lstStyle>
            <a:lvl1pPr algn="l">
              <a:defRPr b="0">
                <a:solidFill>
                  <a:schemeClr val="bg1"/>
                </a:solidFill>
                <a:latin typeface="Avenir Heavy"/>
                <a:cs typeface="Avenir Heavy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872"/>
            <a:ext cx="3901192" cy="2878529"/>
          </a:xfrm>
        </p:spPr>
        <p:txBody>
          <a:bodyPr/>
          <a:lstStyle>
            <a:lvl1pPr marL="342900" indent="-3429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rgbClr val="FFFFFF"/>
                </a:solidFill>
              </a:defRPr>
            </a:lvl1pPr>
            <a:lvl2pPr marL="971550" indent="-51435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rgbClr val="FFFFFF"/>
                </a:solidFill>
              </a:defRPr>
            </a:lvl2pPr>
            <a:lvl3pPr marL="13716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rgbClr val="FFFFFF"/>
                </a:solidFill>
              </a:defRPr>
            </a:lvl3pPr>
            <a:lvl4pPr marL="18288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rgbClr val="FFFFFF"/>
                </a:solidFill>
              </a:defRPr>
            </a:lvl4pPr>
            <a:lvl5pPr marL="22860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3725" y="4701780"/>
            <a:ext cx="2643077" cy="339328"/>
          </a:xfrm>
        </p:spPr>
        <p:txBody>
          <a:bodyPr anchor="b"/>
          <a:lstStyle>
            <a:lvl1pPr algn="r">
              <a:defRPr>
                <a:solidFill>
                  <a:srgbClr val="616662"/>
                </a:solidFill>
                <a:latin typeface="Avenir Book"/>
                <a:cs typeface="Avenir Book"/>
              </a:defRPr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473773"/>
            <a:ext cx="9144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4703303" y="1622872"/>
            <a:ext cx="3983499" cy="2878529"/>
          </a:xfrm>
        </p:spPr>
        <p:txBody>
          <a:bodyPr/>
          <a:lstStyle>
            <a:lvl1pPr marL="342900" indent="-3429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rgbClr val="FFFFFF"/>
                </a:solidFill>
              </a:defRPr>
            </a:lvl1pPr>
            <a:lvl2pPr marL="971550" indent="-51435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rgbClr val="FFFFFF"/>
                </a:solidFill>
              </a:defRPr>
            </a:lvl2pPr>
            <a:lvl3pPr marL="13716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rgbClr val="FFFFFF"/>
                </a:solidFill>
              </a:defRPr>
            </a:lvl3pPr>
            <a:lvl4pPr marL="18288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rgbClr val="FFFFFF"/>
                </a:solidFill>
              </a:defRPr>
            </a:lvl4pPr>
            <a:lvl5pPr marL="22860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635914"/>
            <a:ext cx="9144000" cy="0"/>
          </a:xfrm>
          <a:prstGeom prst="line">
            <a:avLst/>
          </a:prstGeom>
          <a:ln w="9525" cmpd="sng">
            <a:solidFill>
              <a:srgbClr val="61666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12161"/>
            <a:ext cx="1143000" cy="356844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4344612" y="4732307"/>
            <a:ext cx="457594" cy="308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01E267F-7AFC-4A4B-9437-F701AFCDEFAC}" type="slidenum">
              <a:rPr lang="en-US" smtClean="0">
                <a:solidFill>
                  <a:schemeClr val="accent6"/>
                </a:solidFill>
              </a:rPr>
              <a:pPr algn="ctr"/>
              <a:t>‹#›</a:t>
            </a:fld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37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0" y="0"/>
            <a:ext cx="9144000" cy="46359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908"/>
            <a:ext cx="8229600" cy="868129"/>
          </a:xfrm>
        </p:spPr>
        <p:txBody>
          <a:bodyPr anchor="ctr"/>
          <a:lstStyle>
            <a:lvl1pPr algn="l">
              <a:defRPr b="0">
                <a:solidFill>
                  <a:schemeClr val="bg1"/>
                </a:solidFill>
                <a:latin typeface="Avenir Heavy"/>
                <a:cs typeface="Avenir Heavy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5027"/>
            <a:ext cx="3995258" cy="2396373"/>
          </a:xfrm>
        </p:spPr>
        <p:txBody>
          <a:bodyPr/>
          <a:lstStyle>
            <a:lvl1pPr marL="342900" indent="-3429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bg1"/>
                </a:solidFill>
              </a:defRPr>
            </a:lvl1pPr>
            <a:lvl2pPr marL="971550" indent="-51435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bg1"/>
                </a:solidFill>
              </a:defRPr>
            </a:lvl2pPr>
            <a:lvl3pPr marL="13716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bg1"/>
                </a:solidFill>
              </a:defRPr>
            </a:lvl3pPr>
            <a:lvl4pPr marL="18288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bg1"/>
                </a:solidFill>
              </a:defRPr>
            </a:lvl4pPr>
            <a:lvl5pPr marL="22860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3725" y="4701780"/>
            <a:ext cx="2643077" cy="339328"/>
          </a:xfrm>
        </p:spPr>
        <p:txBody>
          <a:bodyPr anchor="b"/>
          <a:lstStyle>
            <a:lvl1pPr algn="r">
              <a:defRPr>
                <a:solidFill>
                  <a:srgbClr val="616662"/>
                </a:solidFill>
                <a:latin typeface="Avenir Book"/>
                <a:cs typeface="Avenir Book"/>
              </a:defRPr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473773"/>
            <a:ext cx="9144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4703303" y="2105027"/>
            <a:ext cx="3983499" cy="2396374"/>
          </a:xfrm>
        </p:spPr>
        <p:txBody>
          <a:bodyPr/>
          <a:lstStyle>
            <a:lvl1pPr marL="342900" indent="-3429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rgbClr val="FFFFFF"/>
                </a:solidFill>
              </a:defRPr>
            </a:lvl1pPr>
            <a:lvl2pPr marL="971550" indent="-51435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rgbClr val="FFFFFF"/>
                </a:solidFill>
              </a:defRPr>
            </a:lvl2pPr>
            <a:lvl3pPr marL="13716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rgbClr val="FFFFFF"/>
                </a:solidFill>
              </a:defRPr>
            </a:lvl3pPr>
            <a:lvl4pPr marL="18288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rgbClr val="FFFFFF"/>
                </a:solidFill>
              </a:defRPr>
            </a:lvl4pPr>
            <a:lvl5pPr marL="22860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5"/>
          </p:nvPr>
        </p:nvSpPr>
        <p:spPr>
          <a:xfrm>
            <a:off x="457200" y="1539415"/>
            <a:ext cx="3995258" cy="47982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latin typeface="Avenir Book"/>
                <a:cs typeface="Avenir Boo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6"/>
          </p:nvPr>
        </p:nvSpPr>
        <p:spPr>
          <a:xfrm>
            <a:off x="4703303" y="1539415"/>
            <a:ext cx="3995258" cy="47982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latin typeface="Avenir Book"/>
                <a:cs typeface="Avenir Boo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9" name="Picture 18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12161"/>
            <a:ext cx="1143000" cy="356844"/>
          </a:xfrm>
          <a:prstGeom prst="rect">
            <a:avLst/>
          </a:prstGeom>
        </p:spPr>
      </p:pic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4344612" y="4732307"/>
            <a:ext cx="457594" cy="308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01E267F-7AFC-4A4B-9437-F701AFCDEFAC}" type="slidenum">
              <a:rPr lang="en-US" smtClean="0">
                <a:solidFill>
                  <a:schemeClr val="accent6"/>
                </a:solidFill>
              </a:rPr>
              <a:pPr algn="ctr"/>
              <a:t>‹#›</a:t>
            </a:fld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635914"/>
            <a:ext cx="9144000" cy="0"/>
          </a:xfrm>
          <a:prstGeom prst="line">
            <a:avLst/>
          </a:prstGeom>
          <a:ln w="9525" cmpd="sng">
            <a:solidFill>
              <a:srgbClr val="61666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84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4629151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51383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accent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12161"/>
            <a:ext cx="1143000" cy="356844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3725" y="4701780"/>
            <a:ext cx="2643077" cy="339328"/>
          </a:xfrm>
        </p:spPr>
        <p:txBody>
          <a:bodyPr anchor="b"/>
          <a:lstStyle>
            <a:lvl1pPr algn="r">
              <a:defRPr>
                <a:solidFill>
                  <a:srgbClr val="616662"/>
                </a:solidFill>
                <a:latin typeface="Avenir Book"/>
                <a:cs typeface="Avenir Book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4344612" y="4732307"/>
            <a:ext cx="457594" cy="308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01E267F-7AFC-4A4B-9437-F701AFCDEFAC}" type="slidenum">
              <a:rPr lang="en-US" smtClean="0">
                <a:solidFill>
                  <a:schemeClr val="accent6"/>
                </a:solidFill>
              </a:rPr>
              <a:pPr algn="ctr"/>
              <a:t>‹#›</a:t>
            </a:fld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11680"/>
            <a:ext cx="9144000" cy="109460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Book"/>
            </a:endParaRPr>
          </a:p>
        </p:txBody>
      </p:sp>
      <p:sp>
        <p:nvSpPr>
          <p:cNvPr id="2" name="Title 1"/>
          <p:cNvSpPr>
            <a:spLocks noGrp="1" noChangeAspect="1"/>
          </p:cNvSpPr>
          <p:nvPr>
            <p:ph type="title"/>
          </p:nvPr>
        </p:nvSpPr>
        <p:spPr>
          <a:xfrm>
            <a:off x="457200" y="329911"/>
            <a:ext cx="8229600" cy="866647"/>
          </a:xfrm>
        </p:spPr>
        <p:txBody>
          <a:bodyPr anchor="ctr"/>
          <a:lstStyle>
            <a:lvl1pPr algn="l">
              <a:defRPr b="0">
                <a:solidFill>
                  <a:schemeClr val="bg1"/>
                </a:solidFill>
                <a:latin typeface="Avenir Heavy"/>
                <a:cs typeface="Avenir Heavy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872"/>
            <a:ext cx="8229600" cy="2878529"/>
          </a:xfrm>
        </p:spPr>
        <p:txBody>
          <a:bodyPr/>
          <a:lstStyle>
            <a:lvl1pPr marL="342900" indent="-3429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971550" indent="-51435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3716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8288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2860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3725" y="4701780"/>
            <a:ext cx="2643077" cy="339328"/>
          </a:xfrm>
        </p:spPr>
        <p:txBody>
          <a:bodyPr anchor="b"/>
          <a:lstStyle>
            <a:lvl1pPr algn="r">
              <a:defRPr>
                <a:solidFill>
                  <a:srgbClr val="616662"/>
                </a:solidFill>
                <a:latin typeface="Avenir Book"/>
                <a:cs typeface="Avenir Book"/>
              </a:defRPr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473773"/>
            <a:ext cx="9144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4635914"/>
            <a:ext cx="9144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4344612" y="4732307"/>
            <a:ext cx="457594" cy="308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01E267F-7AFC-4A4B-9437-F701AFCDEFAC}" type="slidenum">
              <a:rPr lang="en-US" smtClean="0">
                <a:solidFill>
                  <a:schemeClr val="accent6"/>
                </a:solidFill>
              </a:rPr>
              <a:pPr algn="ctr"/>
              <a:t>‹#›</a:t>
            </a:fld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15" name="Picture 14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12161"/>
            <a:ext cx="1143000" cy="35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01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11680"/>
            <a:ext cx="9144000" cy="1094606"/>
          </a:xfrm>
          <a:prstGeom prst="rect">
            <a:avLst/>
          </a:prstGeom>
          <a:solidFill>
            <a:srgbClr val="FF5C39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911"/>
            <a:ext cx="8229600" cy="867518"/>
          </a:xfrm>
        </p:spPr>
        <p:txBody>
          <a:bodyPr anchor="ctr"/>
          <a:lstStyle>
            <a:lvl1pPr algn="l">
              <a:defRPr b="0">
                <a:solidFill>
                  <a:schemeClr val="bg1"/>
                </a:solidFill>
                <a:latin typeface="Avenir Heavy"/>
                <a:cs typeface="Avenir Heavy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872"/>
            <a:ext cx="8229600" cy="2878529"/>
          </a:xfrm>
        </p:spPr>
        <p:txBody>
          <a:bodyPr/>
          <a:lstStyle>
            <a:lvl1pPr marL="342900" indent="-3429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971550" indent="-51435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3716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8288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2860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3725" y="4701780"/>
            <a:ext cx="2643077" cy="339328"/>
          </a:xfrm>
        </p:spPr>
        <p:txBody>
          <a:bodyPr anchor="b"/>
          <a:lstStyle>
            <a:lvl1pPr algn="r">
              <a:defRPr>
                <a:solidFill>
                  <a:srgbClr val="616662"/>
                </a:solidFill>
                <a:latin typeface="Avenir Book"/>
                <a:cs typeface="Avenir Book"/>
              </a:defRPr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473773"/>
            <a:ext cx="9144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4635914"/>
            <a:ext cx="9144000" cy="0"/>
          </a:xfrm>
          <a:prstGeom prst="line">
            <a:avLst/>
          </a:prstGeom>
          <a:ln w="9525" cmpd="sng">
            <a:solidFill>
              <a:srgbClr val="61666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12161"/>
            <a:ext cx="1143000" cy="356844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4344612" y="4732307"/>
            <a:ext cx="457594" cy="308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01E267F-7AFC-4A4B-9437-F701AFCDEFAC}" type="slidenum">
              <a:rPr lang="en-US" smtClean="0">
                <a:solidFill>
                  <a:schemeClr val="accent6"/>
                </a:solidFill>
              </a:rPr>
              <a:pPr algn="ctr"/>
              <a:t>‹#›</a:t>
            </a:fld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24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0" y="211676"/>
            <a:ext cx="9144000" cy="109481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Book"/>
            </a:endParaRPr>
          </a:p>
        </p:txBody>
      </p:sp>
      <p:sp>
        <p:nvSpPr>
          <p:cNvPr id="2" name="Title 1"/>
          <p:cNvSpPr>
            <a:spLocks noGrp="1" noChangeAspect="1"/>
          </p:cNvSpPr>
          <p:nvPr>
            <p:ph type="title"/>
          </p:nvPr>
        </p:nvSpPr>
        <p:spPr>
          <a:xfrm>
            <a:off x="457200" y="329909"/>
            <a:ext cx="8229600" cy="866541"/>
          </a:xfrm>
        </p:spPr>
        <p:txBody>
          <a:bodyPr anchor="ctr"/>
          <a:lstStyle>
            <a:lvl1pPr algn="l">
              <a:defRPr b="0">
                <a:solidFill>
                  <a:schemeClr val="bg1"/>
                </a:solidFill>
                <a:latin typeface="Avenir Heavy"/>
                <a:cs typeface="Avenir Heavy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872"/>
            <a:ext cx="3901192" cy="2878529"/>
          </a:xfrm>
        </p:spPr>
        <p:txBody>
          <a:bodyPr/>
          <a:lstStyle>
            <a:lvl1pPr marL="342900" indent="-3429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971550" indent="-51435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3716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8288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2860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3725" y="4701780"/>
            <a:ext cx="2643077" cy="339328"/>
          </a:xfrm>
        </p:spPr>
        <p:txBody>
          <a:bodyPr anchor="b"/>
          <a:lstStyle>
            <a:lvl1pPr algn="r">
              <a:defRPr>
                <a:solidFill>
                  <a:srgbClr val="616662"/>
                </a:solidFill>
                <a:latin typeface="Avenir Book"/>
                <a:cs typeface="Avenir Book"/>
              </a:defRPr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473773"/>
            <a:ext cx="9144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4635914"/>
            <a:ext cx="9144000" cy="0"/>
          </a:xfrm>
          <a:prstGeom prst="line">
            <a:avLst/>
          </a:prstGeom>
          <a:ln w="9525" cmpd="sng">
            <a:solidFill>
              <a:srgbClr val="61666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4703303" y="1622872"/>
            <a:ext cx="3983499" cy="2878529"/>
          </a:xfrm>
        </p:spPr>
        <p:txBody>
          <a:bodyPr/>
          <a:lstStyle>
            <a:lvl1pPr marL="342900" indent="-3429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971550" indent="-51435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3716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8288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2860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7" name="Picture 16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12161"/>
            <a:ext cx="1143000" cy="356844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4344612" y="4732307"/>
            <a:ext cx="457594" cy="308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01E267F-7AFC-4A4B-9437-F701AFCDEFAC}" type="slidenum">
              <a:rPr lang="en-US" smtClean="0">
                <a:solidFill>
                  <a:schemeClr val="accent6"/>
                </a:solidFill>
              </a:rPr>
              <a:pPr algn="ctr"/>
              <a:t>‹#›</a:t>
            </a:fld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47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0" y="211676"/>
            <a:ext cx="9144000" cy="1094813"/>
          </a:xfrm>
          <a:prstGeom prst="rect">
            <a:avLst/>
          </a:prstGeom>
          <a:solidFill>
            <a:srgbClr val="FF5C39"/>
          </a:solidFill>
          <a:ln>
            <a:solidFill>
              <a:srgbClr val="FF5C3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Book"/>
            </a:endParaRPr>
          </a:p>
        </p:txBody>
      </p:sp>
      <p:sp>
        <p:nvSpPr>
          <p:cNvPr id="2" name="Title 1"/>
          <p:cNvSpPr>
            <a:spLocks noGrp="1" noChangeAspect="1"/>
          </p:cNvSpPr>
          <p:nvPr>
            <p:ph type="title"/>
          </p:nvPr>
        </p:nvSpPr>
        <p:spPr>
          <a:xfrm>
            <a:off x="457200" y="329908"/>
            <a:ext cx="8229600" cy="868129"/>
          </a:xfrm>
        </p:spPr>
        <p:txBody>
          <a:bodyPr anchor="ctr"/>
          <a:lstStyle>
            <a:lvl1pPr algn="l">
              <a:defRPr b="0">
                <a:solidFill>
                  <a:schemeClr val="bg1"/>
                </a:solidFill>
                <a:latin typeface="Avenir Heavy"/>
                <a:cs typeface="Avenir Heavy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872"/>
            <a:ext cx="3901192" cy="2878529"/>
          </a:xfrm>
        </p:spPr>
        <p:txBody>
          <a:bodyPr/>
          <a:lstStyle>
            <a:lvl1pPr marL="342900" indent="-3429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971550" indent="-51435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3716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8288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2860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3725" y="4701780"/>
            <a:ext cx="2643077" cy="339328"/>
          </a:xfrm>
        </p:spPr>
        <p:txBody>
          <a:bodyPr anchor="b"/>
          <a:lstStyle>
            <a:lvl1pPr algn="r">
              <a:defRPr>
                <a:solidFill>
                  <a:srgbClr val="616662"/>
                </a:solidFill>
                <a:latin typeface="Avenir Book"/>
                <a:cs typeface="Avenir Book"/>
              </a:defRPr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473773"/>
            <a:ext cx="9144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4635914"/>
            <a:ext cx="9144000" cy="0"/>
          </a:xfrm>
          <a:prstGeom prst="line">
            <a:avLst/>
          </a:prstGeom>
          <a:ln w="9525" cmpd="sng">
            <a:solidFill>
              <a:srgbClr val="61666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4703303" y="1622872"/>
            <a:ext cx="3983499" cy="2878529"/>
          </a:xfrm>
        </p:spPr>
        <p:txBody>
          <a:bodyPr/>
          <a:lstStyle>
            <a:lvl1pPr marL="342900" indent="-3429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971550" indent="-51435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3716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8288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2860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7" name="Picture 16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12161"/>
            <a:ext cx="1143000" cy="356844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4344612" y="4732307"/>
            <a:ext cx="457594" cy="308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01E267F-7AFC-4A4B-9437-F701AFCDEFAC}" type="slidenum">
              <a:rPr lang="en-US" smtClean="0">
                <a:solidFill>
                  <a:schemeClr val="accent6"/>
                </a:solidFill>
              </a:rPr>
              <a:pPr algn="ctr"/>
              <a:t>‹#›</a:t>
            </a:fld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85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0" y="211676"/>
            <a:ext cx="9144000" cy="109481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908"/>
            <a:ext cx="8229600" cy="868129"/>
          </a:xfrm>
        </p:spPr>
        <p:txBody>
          <a:bodyPr anchor="ctr"/>
          <a:lstStyle>
            <a:lvl1pPr algn="l">
              <a:defRPr b="0">
                <a:solidFill>
                  <a:schemeClr val="bg1"/>
                </a:solidFill>
                <a:latin typeface="Avenir Heavy"/>
                <a:cs typeface="Avenir Heavy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5027"/>
            <a:ext cx="3995258" cy="2396373"/>
          </a:xfrm>
        </p:spPr>
        <p:txBody>
          <a:bodyPr/>
          <a:lstStyle>
            <a:lvl1pPr marL="342900" indent="-3429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971550" indent="-51435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3716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8288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2860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3725" y="4701780"/>
            <a:ext cx="2643077" cy="339328"/>
          </a:xfrm>
        </p:spPr>
        <p:txBody>
          <a:bodyPr anchor="b"/>
          <a:lstStyle>
            <a:lvl1pPr algn="r">
              <a:defRPr>
                <a:solidFill>
                  <a:srgbClr val="616662"/>
                </a:solidFill>
                <a:latin typeface="Avenir Book"/>
                <a:cs typeface="Avenir Book"/>
              </a:defRPr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473773"/>
            <a:ext cx="9144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4635914"/>
            <a:ext cx="9144000" cy="0"/>
          </a:xfrm>
          <a:prstGeom prst="line">
            <a:avLst/>
          </a:prstGeom>
          <a:ln w="9525" cmpd="sng">
            <a:solidFill>
              <a:srgbClr val="61666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4703303" y="2105027"/>
            <a:ext cx="3983499" cy="2396374"/>
          </a:xfrm>
        </p:spPr>
        <p:txBody>
          <a:bodyPr/>
          <a:lstStyle>
            <a:lvl1pPr marL="342900" indent="-3429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971550" indent="-51435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3716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8288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2860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5"/>
          </p:nvPr>
        </p:nvSpPr>
        <p:spPr>
          <a:xfrm>
            <a:off x="457200" y="1539415"/>
            <a:ext cx="3995258" cy="47982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latin typeface="Avenir Book"/>
                <a:cs typeface="Avenir Boo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6"/>
          </p:nvPr>
        </p:nvSpPr>
        <p:spPr>
          <a:xfrm>
            <a:off x="4703303" y="1539415"/>
            <a:ext cx="3995258" cy="47982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latin typeface="Avenir Book"/>
                <a:cs typeface="Avenir Boo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9" name="Picture 18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12161"/>
            <a:ext cx="1143000" cy="356844"/>
          </a:xfrm>
          <a:prstGeom prst="rect">
            <a:avLst/>
          </a:prstGeom>
        </p:spPr>
      </p:pic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4344612" y="4732307"/>
            <a:ext cx="457594" cy="308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01E267F-7AFC-4A4B-9437-F701AFCDEFAC}" type="slidenum">
              <a:rPr lang="en-US" smtClean="0">
                <a:solidFill>
                  <a:schemeClr val="accent6"/>
                </a:solidFill>
              </a:rPr>
              <a:pPr algn="ctr"/>
              <a:t>‹#›</a:t>
            </a:fld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98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0" y="211676"/>
            <a:ext cx="9144000" cy="1094813"/>
          </a:xfrm>
          <a:prstGeom prst="rect">
            <a:avLst/>
          </a:prstGeom>
          <a:solidFill>
            <a:srgbClr val="FF5C39"/>
          </a:solidFill>
          <a:ln>
            <a:solidFill>
              <a:srgbClr val="FF5C3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Book"/>
            </a:endParaRPr>
          </a:p>
        </p:txBody>
      </p:sp>
      <p:sp>
        <p:nvSpPr>
          <p:cNvPr id="2" name="Title 1"/>
          <p:cNvSpPr>
            <a:spLocks noGrp="1" noChangeAspect="1"/>
          </p:cNvSpPr>
          <p:nvPr>
            <p:ph type="title"/>
          </p:nvPr>
        </p:nvSpPr>
        <p:spPr>
          <a:xfrm>
            <a:off x="457200" y="329908"/>
            <a:ext cx="8229600" cy="868129"/>
          </a:xfrm>
        </p:spPr>
        <p:txBody>
          <a:bodyPr anchor="ctr"/>
          <a:lstStyle>
            <a:lvl1pPr algn="l">
              <a:defRPr b="0">
                <a:solidFill>
                  <a:schemeClr val="bg1"/>
                </a:solidFill>
                <a:latin typeface="Avenir Heavy"/>
                <a:cs typeface="Avenir Heavy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5028"/>
            <a:ext cx="3995258" cy="2396373"/>
          </a:xfrm>
        </p:spPr>
        <p:txBody>
          <a:bodyPr/>
          <a:lstStyle>
            <a:lvl1pPr marL="342900" indent="-3429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971550" indent="-51435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3716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8288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2860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3725" y="4701780"/>
            <a:ext cx="2643077" cy="339328"/>
          </a:xfrm>
        </p:spPr>
        <p:txBody>
          <a:bodyPr anchor="b"/>
          <a:lstStyle>
            <a:lvl1pPr algn="r">
              <a:defRPr>
                <a:solidFill>
                  <a:srgbClr val="616662"/>
                </a:solidFill>
                <a:latin typeface="Avenir Book"/>
                <a:cs typeface="Avenir Book"/>
              </a:defRPr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473773"/>
            <a:ext cx="9144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4635914"/>
            <a:ext cx="9144000" cy="0"/>
          </a:xfrm>
          <a:prstGeom prst="line">
            <a:avLst/>
          </a:prstGeom>
          <a:ln w="9525" cmpd="sng">
            <a:solidFill>
              <a:srgbClr val="61666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4703303" y="2105028"/>
            <a:ext cx="3983499" cy="2396373"/>
          </a:xfrm>
        </p:spPr>
        <p:txBody>
          <a:bodyPr/>
          <a:lstStyle>
            <a:lvl1pPr marL="342900" indent="-3429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971550" indent="-51435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3716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8288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286000" indent="-457200">
              <a:buClr>
                <a:schemeClr val="accent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5"/>
          </p:nvPr>
        </p:nvSpPr>
        <p:spPr>
          <a:xfrm>
            <a:off x="457200" y="1541747"/>
            <a:ext cx="3995258" cy="47982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6"/>
          </p:nvPr>
        </p:nvSpPr>
        <p:spPr>
          <a:xfrm>
            <a:off x="4703300" y="1541747"/>
            <a:ext cx="3995258" cy="47982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rgbClr val="63B1BC"/>
                </a:solidFill>
                <a:latin typeface="Avenir Book"/>
                <a:cs typeface="Avenir Boo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9" name="Picture 18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12161"/>
            <a:ext cx="1143000" cy="356844"/>
          </a:xfrm>
          <a:prstGeom prst="rect">
            <a:avLst/>
          </a:prstGeom>
        </p:spPr>
      </p:pic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4344612" y="4732307"/>
            <a:ext cx="457594" cy="308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01E267F-7AFC-4A4B-9437-F701AFCDEFAC}" type="slidenum">
              <a:rPr lang="en-US" smtClean="0">
                <a:solidFill>
                  <a:schemeClr val="accent6"/>
                </a:solidFill>
              </a:rPr>
              <a:pPr algn="ctr"/>
              <a:t>‹#›</a:t>
            </a:fld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51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180036"/>
            <a:ext cx="9144000" cy="21466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94398"/>
            <a:ext cx="7772400" cy="1021556"/>
          </a:xfrm>
        </p:spPr>
        <p:txBody>
          <a:bodyPr anchor="ctr">
            <a:noAutofit/>
          </a:bodyPr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13" y="4394831"/>
            <a:ext cx="1828800" cy="57096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722095" y="4595290"/>
            <a:ext cx="1727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2"/>
                </a:solidFill>
                <a:latin typeface="Avenir Black"/>
                <a:cs typeface="Avenir Black"/>
              </a:rPr>
              <a:t>STRONGER FAMILIES,</a:t>
            </a:r>
          </a:p>
          <a:p>
            <a:r>
              <a:rPr lang="en-US" sz="1000" dirty="0">
                <a:solidFill>
                  <a:schemeClr val="accent2"/>
                </a:solidFill>
                <a:latin typeface="Avenir Black"/>
                <a:cs typeface="Avenir Black"/>
              </a:rPr>
              <a:t>TODAY &amp; TOMORROW.</a:t>
            </a:r>
          </a:p>
        </p:txBody>
      </p:sp>
    </p:spTree>
    <p:extLst>
      <p:ext uri="{BB962C8B-B14F-4D97-AF65-F5344CB8AC3E}">
        <p14:creationId xmlns:p14="http://schemas.microsoft.com/office/powerpoint/2010/main" val="75827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180036"/>
            <a:ext cx="9144000" cy="2146697"/>
          </a:xfrm>
          <a:prstGeom prst="rect">
            <a:avLst/>
          </a:prstGeom>
          <a:solidFill>
            <a:srgbClr val="FF5C39"/>
          </a:solidFill>
          <a:ln>
            <a:solidFill>
              <a:srgbClr val="FF5C3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94398"/>
            <a:ext cx="7772400" cy="1021556"/>
          </a:xfrm>
        </p:spPr>
        <p:txBody>
          <a:bodyPr anchor="ctr">
            <a:noAutofit/>
          </a:bodyPr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 descr="PP_logo_color-Pantone_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13" y="4394831"/>
            <a:ext cx="1828800" cy="57096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722095" y="4595290"/>
            <a:ext cx="1727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2"/>
                </a:solidFill>
                <a:latin typeface="Avenir Black"/>
                <a:cs typeface="Avenir Black"/>
              </a:rPr>
              <a:t>STRONGER FAMILIES,</a:t>
            </a:r>
          </a:p>
          <a:p>
            <a:r>
              <a:rPr lang="en-US" sz="1000" dirty="0">
                <a:solidFill>
                  <a:schemeClr val="accent2"/>
                </a:solidFill>
                <a:latin typeface="Avenir Black"/>
                <a:cs typeface="Avenir Black"/>
              </a:rPr>
              <a:t>TODAY &amp; TOMORROW.</a:t>
            </a:r>
          </a:p>
        </p:txBody>
      </p:sp>
    </p:spTree>
    <p:extLst>
      <p:ext uri="{BB962C8B-B14F-4D97-AF65-F5344CB8AC3E}">
        <p14:creationId xmlns:p14="http://schemas.microsoft.com/office/powerpoint/2010/main" val="397215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457200" y="205979"/>
            <a:ext cx="8229600" cy="866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fld id="{34808ED2-1CAF-B24D-86F9-40FFD6C57279}" type="datetime1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793111" y="1453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5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6" r:id="rId4"/>
    <p:sldLayoutId id="2147483667" r:id="rId5"/>
    <p:sldLayoutId id="2147483669" r:id="rId6"/>
    <p:sldLayoutId id="2147483670" r:id="rId7"/>
    <p:sldLayoutId id="2147483651" r:id="rId8"/>
    <p:sldLayoutId id="2147483671" r:id="rId9"/>
    <p:sldLayoutId id="2147483663" r:id="rId10"/>
    <p:sldLayoutId id="2147483672" r:id="rId11"/>
    <p:sldLayoutId id="2147483654" r:id="rId12"/>
    <p:sldLayoutId id="2147483655" r:id="rId13"/>
    <p:sldLayoutId id="2147483656" r:id="rId14"/>
    <p:sldLayoutId id="2147483657" r:id="rId15"/>
    <p:sldLayoutId id="2147483673" r:id="rId16"/>
    <p:sldLayoutId id="2147483675" r:id="rId17"/>
    <p:sldLayoutId id="2147483674" r:id="rId18"/>
    <p:sldLayoutId id="2147483676" r:id="rId1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venir Book"/>
          <a:ea typeface="+mn-ea"/>
          <a:cs typeface="Avenir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venir Book"/>
          <a:ea typeface="+mn-ea"/>
          <a:cs typeface="Avenir Boo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venir Book"/>
          <a:ea typeface="+mn-ea"/>
          <a:cs typeface="Avenir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venir Book"/>
          <a:ea typeface="+mn-ea"/>
          <a:cs typeface="Avenir Boo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Avenir Book"/>
          <a:ea typeface="+mn-ea"/>
          <a:cs typeface="Avenir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52988"/>
            <a:ext cx="7956550" cy="1102519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Measure and Share your Success: </a:t>
            </a:r>
            <a:r>
              <a:rPr lang="en-US" sz="3100" dirty="0"/>
              <a:t>Using Visit Tracker to Tell Your Story</a:t>
            </a:r>
            <a:r>
              <a:rPr lang="en-US" sz="3600" dirty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6, 2017 | Rachel Breck</a:t>
            </a:r>
          </a:p>
        </p:txBody>
      </p:sp>
    </p:spTree>
    <p:extLst>
      <p:ext uri="{BB962C8B-B14F-4D97-AF65-F5344CB8AC3E}">
        <p14:creationId xmlns:p14="http://schemas.microsoft.com/office/powerpoint/2010/main" val="176150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PPY Logic Model.pdf - Adobe Acrobat Reader DC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42" t="15628" r="18309" b="2939"/>
          <a:stretch/>
        </p:blipFill>
        <p:spPr>
          <a:xfrm>
            <a:off x="442451" y="-5591"/>
            <a:ext cx="8222226" cy="514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440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“Success”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4840"/>
            <a:ext cx="8686800" cy="3178276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endParaRPr lang="en-US" sz="4000" dirty="0"/>
          </a:p>
          <a:p>
            <a:r>
              <a:rPr lang="en-US" sz="10400" dirty="0"/>
              <a:t>What does “success” mean to you?</a:t>
            </a:r>
          </a:p>
          <a:p>
            <a:r>
              <a:rPr lang="en-US" sz="10400" dirty="0"/>
              <a:t>What will _____ look like when you do your job well? </a:t>
            </a:r>
            <a:endParaRPr lang="en-US" sz="5600" dirty="0"/>
          </a:p>
          <a:p>
            <a:r>
              <a:rPr lang="en-US" sz="10400" dirty="0"/>
              <a:t>What impact do you want to have in the short-term? And the long-term? </a:t>
            </a:r>
          </a:p>
          <a:p>
            <a:r>
              <a:rPr lang="en-US" sz="10400" dirty="0"/>
              <a:t>What do efficient, effective processes look like?</a:t>
            </a:r>
          </a:p>
          <a:p>
            <a:r>
              <a:rPr lang="en-US" sz="10400" dirty="0"/>
              <a:t>Is process or outcome evaluation more important to 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32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Deciding on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872"/>
            <a:ext cx="8229600" cy="2955478"/>
          </a:xfrm>
        </p:spPr>
        <p:txBody>
          <a:bodyPr>
            <a:normAutofit/>
          </a:bodyPr>
          <a:lstStyle/>
          <a:p>
            <a:r>
              <a:rPr lang="en-US" dirty="0"/>
              <a:t>Defining outcomes </a:t>
            </a:r>
            <a:r>
              <a:rPr lang="en-US" dirty="0">
                <a:sym typeface="Wingdings" panose="05000000000000000000" pitchFamily="2" charset="2"/>
              </a:rPr>
              <a:t> deciding on indicators to measure progress (VERY DIFFICULT!)</a:t>
            </a:r>
          </a:p>
          <a:p>
            <a:r>
              <a:rPr lang="en-US" dirty="0">
                <a:sym typeface="Wingdings" panose="05000000000000000000" pitchFamily="2" charset="2"/>
              </a:rPr>
              <a:t>Build on existing data collection wherever possible</a:t>
            </a:r>
          </a:p>
          <a:p>
            <a:r>
              <a:rPr lang="en-US" dirty="0">
                <a:sym typeface="Wingdings" panose="05000000000000000000" pitchFamily="2" charset="2"/>
              </a:rPr>
              <a:t>PAT and HIPPY Logic Models for some examples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903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AT_LogicModel.pdf - Adobe Acrobat Reader DC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89" t="21436" r="35959" b="2380"/>
          <a:stretch/>
        </p:blipFill>
        <p:spPr>
          <a:xfrm>
            <a:off x="2121957" y="0"/>
            <a:ext cx="7022043" cy="50853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5864" y="309172"/>
            <a:ext cx="18730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venir Heavy"/>
              </a:rPr>
              <a:t>Parents as </a:t>
            </a:r>
          </a:p>
          <a:p>
            <a:r>
              <a:rPr lang="en-US" sz="2400" dirty="0">
                <a:latin typeface="Avenir Heavy"/>
              </a:rPr>
              <a:t>Teachers - </a:t>
            </a:r>
          </a:p>
          <a:p>
            <a:r>
              <a:rPr lang="en-US" sz="2400" dirty="0">
                <a:latin typeface="Avenir Heavy"/>
              </a:rPr>
              <a:t>Logic Model</a:t>
            </a:r>
          </a:p>
        </p:txBody>
      </p:sp>
      <p:sp>
        <p:nvSpPr>
          <p:cNvPr id="2" name="Oval 1"/>
          <p:cNvSpPr/>
          <p:nvPr/>
        </p:nvSpPr>
        <p:spPr>
          <a:xfrm>
            <a:off x="6651523" y="766916"/>
            <a:ext cx="2492477" cy="1032387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651522" y="2784987"/>
            <a:ext cx="2492477" cy="1032387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29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PPY Logic Model.pdf - Adobe Acrobat Reader DC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42" t="15628" r="18309" b="2939"/>
          <a:stretch/>
        </p:blipFill>
        <p:spPr>
          <a:xfrm>
            <a:off x="442451" y="-5591"/>
            <a:ext cx="8222226" cy="514909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461388" y="243349"/>
            <a:ext cx="1460090" cy="921774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566470" y="2979175"/>
            <a:ext cx="1249926" cy="408314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66470" y="4542502"/>
            <a:ext cx="1163278" cy="600997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22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Deciding on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872"/>
            <a:ext cx="8229600" cy="2955478"/>
          </a:xfrm>
        </p:spPr>
        <p:txBody>
          <a:bodyPr>
            <a:normAutofit/>
          </a:bodyPr>
          <a:lstStyle/>
          <a:p>
            <a:r>
              <a:rPr lang="en-US" dirty="0"/>
              <a:t>How can you measure your “success”?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632378"/>
              </p:ext>
            </p:extLst>
          </p:nvPr>
        </p:nvGraphicFramePr>
        <p:xfrm>
          <a:off x="358878" y="2272571"/>
          <a:ext cx="8187813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9271">
                  <a:extLst>
                    <a:ext uri="{9D8B030D-6E8A-4147-A177-3AD203B41FA5}">
                      <a16:colId xmlns:a16="http://schemas.microsoft.com/office/drawing/2014/main" val="1801723954"/>
                    </a:ext>
                  </a:extLst>
                </a:gridCol>
                <a:gridCol w="2729271">
                  <a:extLst>
                    <a:ext uri="{9D8B030D-6E8A-4147-A177-3AD203B41FA5}">
                      <a16:colId xmlns:a16="http://schemas.microsoft.com/office/drawing/2014/main" val="1747645416"/>
                    </a:ext>
                  </a:extLst>
                </a:gridCol>
                <a:gridCol w="2729271">
                  <a:extLst>
                    <a:ext uri="{9D8B030D-6E8A-4147-A177-3AD203B41FA5}">
                      <a16:colId xmlns:a16="http://schemas.microsoft.com/office/drawing/2014/main" val="1778237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venir LT Pro 45 Book" panose="020B0502020203020204" pitchFamily="34" charset="0"/>
                        </a:rPr>
                        <a:t>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venir LT Pro 45 Book" panose="020B0502020203020204" pitchFamily="34" charset="0"/>
                        </a:rPr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96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venir LT Pro 45 Book" panose="020B0502020203020204" pitchFamily="34" charset="0"/>
                        </a:rPr>
                        <a:t>Child is ready for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venir LT Pro 45 Book" panose="020B0502020203020204" pitchFamily="34" charset="0"/>
                        </a:rPr>
                        <a:t>Child receives average,</a:t>
                      </a:r>
                      <a:r>
                        <a:rPr lang="en-US" sz="1200" baseline="0" dirty="0">
                          <a:latin typeface="Avenir LT Pro 45 Book" panose="020B0502020203020204" pitchFamily="34" charset="0"/>
                        </a:rPr>
                        <a:t> advanced, or very advanced score on Bracken</a:t>
                      </a:r>
                      <a:endParaRPr lang="en-US" sz="1200" dirty="0">
                        <a:latin typeface="Avenir LT Pro 45 Book" panose="020B0502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venir LT Pro 45 Book" panose="020B0502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333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venir LT Pro 45 Book" panose="020B0502020203020204" pitchFamily="34" charset="0"/>
                        </a:rPr>
                        <a:t>Parent-child</a:t>
                      </a:r>
                      <a:r>
                        <a:rPr lang="en-US" sz="1200" baseline="0" dirty="0">
                          <a:latin typeface="Avenir LT Pro 45 Book" panose="020B0502020203020204" pitchFamily="34" charset="0"/>
                        </a:rPr>
                        <a:t> relationship improves</a:t>
                      </a:r>
                      <a:endParaRPr lang="en-US" sz="1200" dirty="0">
                        <a:latin typeface="Avenir LT Pro 45 Book" panose="020B0502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venir LT Pro 45 Book" panose="020B0502020203020204" pitchFamily="34" charset="0"/>
                        </a:rPr>
                        <a:t>Guardian’s PICCOLO score improves</a:t>
                      </a:r>
                      <a:r>
                        <a:rPr lang="en-US" sz="1200" baseline="0" dirty="0">
                          <a:latin typeface="Avenir LT Pro 45 Book" panose="020B0502020203020204" pitchFamily="34" charset="0"/>
                        </a:rPr>
                        <a:t> over time</a:t>
                      </a:r>
                      <a:endParaRPr lang="en-US" sz="1200" dirty="0">
                        <a:latin typeface="Avenir LT Pro 45 Book" panose="020B0502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venir LT Pro 45 Book" panose="020B0502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454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>
                        <a:latin typeface="Avenir LT Pro 45 Book" panose="020B0502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Avenir LT Pro 45 Book" panose="020B0502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venir LT Pro 45 Book" panose="020B0502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132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91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Deciding on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872"/>
            <a:ext cx="8229600" cy="2955478"/>
          </a:xfrm>
        </p:spPr>
        <p:txBody>
          <a:bodyPr>
            <a:normAutofit/>
          </a:bodyPr>
          <a:lstStyle/>
          <a:p>
            <a:r>
              <a:rPr lang="en-US" dirty="0"/>
              <a:t>What data are you already collecting?</a:t>
            </a:r>
          </a:p>
          <a:p>
            <a:pPr lvl="1"/>
            <a:r>
              <a:rPr lang="en-US" dirty="0"/>
              <a:t>Forms</a:t>
            </a:r>
          </a:p>
          <a:p>
            <a:pPr lvl="1"/>
            <a:r>
              <a:rPr lang="en-US" dirty="0"/>
              <a:t>Assessments</a:t>
            </a:r>
          </a:p>
          <a:p>
            <a:pPr lvl="1"/>
            <a:r>
              <a:rPr lang="en-US" dirty="0"/>
              <a:t>Screenings</a:t>
            </a:r>
          </a:p>
          <a:p>
            <a:pPr lvl="1"/>
            <a:r>
              <a:rPr lang="en-US" dirty="0"/>
              <a:t>Surveys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60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and Analyzing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7626"/>
            <a:ext cx="8465574" cy="3111360"/>
          </a:xfrm>
        </p:spPr>
        <p:txBody>
          <a:bodyPr>
            <a:normAutofit/>
          </a:bodyPr>
          <a:lstStyle/>
          <a:p>
            <a:r>
              <a:rPr lang="en-US" dirty="0"/>
              <a:t>How can you measure your “success”?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286593"/>
              </p:ext>
            </p:extLst>
          </p:nvPr>
        </p:nvGraphicFramePr>
        <p:xfrm>
          <a:off x="358878" y="2324306"/>
          <a:ext cx="8187813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954">
                  <a:extLst>
                    <a:ext uri="{9D8B030D-6E8A-4147-A177-3AD203B41FA5}">
                      <a16:colId xmlns:a16="http://schemas.microsoft.com/office/drawing/2014/main" val="1801723954"/>
                    </a:ext>
                  </a:extLst>
                </a:gridCol>
                <a:gridCol w="3642852">
                  <a:extLst>
                    <a:ext uri="{9D8B030D-6E8A-4147-A177-3AD203B41FA5}">
                      <a16:colId xmlns:a16="http://schemas.microsoft.com/office/drawing/2014/main" val="1747645416"/>
                    </a:ext>
                  </a:extLst>
                </a:gridCol>
                <a:gridCol w="2227007">
                  <a:extLst>
                    <a:ext uri="{9D8B030D-6E8A-4147-A177-3AD203B41FA5}">
                      <a16:colId xmlns:a16="http://schemas.microsoft.com/office/drawing/2014/main" val="1778237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venir LT Pro 45 Book" panose="020B0502020203020204" pitchFamily="34" charset="0"/>
                        </a:rPr>
                        <a:t>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venir LT Pro 45 Book" panose="020B0502020203020204" pitchFamily="34" charset="0"/>
                        </a:rPr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venir LT Pro 45 Book" panose="020B0502020203020204" pitchFamily="34" charset="0"/>
                        </a:rPr>
                        <a:t>Data</a:t>
                      </a:r>
                      <a:r>
                        <a:rPr lang="en-US" b="0" baseline="0" dirty="0">
                          <a:latin typeface="Avenir LT Pro 45 Book" panose="020B0502020203020204" pitchFamily="34" charset="0"/>
                        </a:rPr>
                        <a:t> Source</a:t>
                      </a:r>
                      <a:endParaRPr lang="en-US" b="0" dirty="0">
                        <a:latin typeface="Avenir LT Pro 45 Book" panose="020B0502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96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LT Pro 45 Book" panose="020B0502020203020204" pitchFamily="34" charset="0"/>
                        </a:rPr>
                        <a:t>Child is ready for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LT Pro 45 Book" panose="020B0502020203020204" pitchFamily="34" charset="0"/>
                        </a:rPr>
                        <a:t>Child receives average,</a:t>
                      </a:r>
                      <a:r>
                        <a:rPr lang="en-US" sz="1400" baseline="0" dirty="0">
                          <a:latin typeface="Avenir LT Pro 45 Book" panose="020B0502020203020204" pitchFamily="34" charset="0"/>
                        </a:rPr>
                        <a:t> advanced, or very advanced score on Bracken</a:t>
                      </a:r>
                      <a:endParaRPr lang="en-US" sz="1400" dirty="0">
                        <a:latin typeface="Avenir LT Pro 45 Book" panose="020B0502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LT Pro 45 Book" panose="020B0502020203020204" pitchFamily="34" charset="0"/>
                        </a:rPr>
                        <a:t>Bracken</a:t>
                      </a:r>
                      <a:r>
                        <a:rPr lang="en-US" sz="1400" baseline="0" dirty="0">
                          <a:latin typeface="Avenir LT Pro 45 Book" panose="020B0502020203020204" pitchFamily="34" charset="0"/>
                        </a:rPr>
                        <a:t> scores</a:t>
                      </a:r>
                      <a:endParaRPr lang="en-US" sz="1400" dirty="0">
                        <a:latin typeface="Avenir LT Pro 45 Book" panose="020B0502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333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LT Pro 45 Book" panose="020B0502020203020204" pitchFamily="34" charset="0"/>
                        </a:rPr>
                        <a:t>Parent-child</a:t>
                      </a:r>
                      <a:r>
                        <a:rPr lang="en-US" sz="1400" baseline="0" dirty="0">
                          <a:latin typeface="Avenir LT Pro 45 Book" panose="020B0502020203020204" pitchFamily="34" charset="0"/>
                        </a:rPr>
                        <a:t> relationship improves</a:t>
                      </a:r>
                      <a:endParaRPr lang="en-US" sz="1400" dirty="0">
                        <a:latin typeface="Avenir LT Pro 45 Book" panose="020B0502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LT Pro 45 Book" panose="020B0502020203020204" pitchFamily="34" charset="0"/>
                        </a:rPr>
                        <a:t>Guardian’s PICCOLO score improves</a:t>
                      </a:r>
                      <a:r>
                        <a:rPr lang="en-US" sz="1400" baseline="0" dirty="0">
                          <a:latin typeface="Avenir LT Pro 45 Book" panose="020B0502020203020204" pitchFamily="34" charset="0"/>
                        </a:rPr>
                        <a:t> over time</a:t>
                      </a:r>
                      <a:endParaRPr lang="en-US" sz="1400" dirty="0">
                        <a:latin typeface="Avenir LT Pro 45 Book" panose="020B0502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venir LT Pro 45 Book" panose="020B0502020203020204" pitchFamily="34" charset="0"/>
                        </a:rPr>
                        <a:t>PICCOLO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454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>
                        <a:latin typeface="Avenir LT Pro 45 Book" panose="020B0502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venir LT Pro 45 Book" panose="020B0502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venir LT Pro 45 Book" panose="020B0502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132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3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and Analyzing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7626"/>
            <a:ext cx="8465574" cy="311136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What else do you need to analyze and report on your outcomes? </a:t>
            </a:r>
          </a:p>
          <a:p>
            <a:r>
              <a:rPr lang="en-US" sz="3200" dirty="0"/>
              <a:t>What do you need to learn?</a:t>
            </a:r>
          </a:p>
          <a:p>
            <a:r>
              <a:rPr lang="en-US" sz="3200" dirty="0"/>
              <a:t>What is your plan? When will you run the reports, learn new skills, clean and analyze the data? </a:t>
            </a:r>
          </a:p>
          <a:p>
            <a:r>
              <a:rPr lang="en-US" sz="3200" dirty="0"/>
              <a:t>Who needs to be involved?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2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872"/>
            <a:ext cx="8229600" cy="2955478"/>
          </a:xfrm>
        </p:spPr>
        <p:txBody>
          <a:bodyPr>
            <a:normAutofit/>
          </a:bodyPr>
          <a:lstStyle/>
          <a:p>
            <a:r>
              <a:rPr lang="en-US" dirty="0"/>
              <a:t>Please fill out the evaluation form</a:t>
            </a:r>
          </a:p>
          <a:p>
            <a:r>
              <a:rPr lang="en-US" dirty="0"/>
              <a:t>Contact me with questions or thoughts:</a:t>
            </a:r>
          </a:p>
          <a:p>
            <a:pPr lvl="1"/>
            <a:r>
              <a:rPr lang="en-US" sz="2400" dirty="0"/>
              <a:t>rachel@parentpossible.org</a:t>
            </a:r>
          </a:p>
          <a:p>
            <a:r>
              <a:rPr lang="en-US" dirty="0"/>
              <a:t>Have a great day!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364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Introductions</a:t>
            </a:r>
          </a:p>
          <a:p>
            <a:r>
              <a:rPr lang="en-US" sz="2400" dirty="0"/>
              <a:t>Defining “Success”</a:t>
            </a:r>
          </a:p>
          <a:p>
            <a:r>
              <a:rPr lang="en-US" sz="2400" dirty="0"/>
              <a:t>Types of Evaluation</a:t>
            </a:r>
          </a:p>
          <a:p>
            <a:r>
              <a:rPr lang="en-US" sz="2400" dirty="0"/>
              <a:t>Logic Models and Outcomes</a:t>
            </a:r>
          </a:p>
          <a:p>
            <a:r>
              <a:rPr lang="en-US" sz="2400" dirty="0"/>
              <a:t>Deciding on Indicators</a:t>
            </a:r>
          </a:p>
          <a:p>
            <a:r>
              <a:rPr lang="en-US" sz="2400" dirty="0"/>
              <a:t>Gathering and Analyzing the Data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4451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</a:t>
            </a:r>
          </a:p>
          <a:p>
            <a:r>
              <a:rPr lang="en-US" dirty="0"/>
              <a:t>Site</a:t>
            </a:r>
          </a:p>
          <a:p>
            <a:r>
              <a:rPr lang="en-US" dirty="0"/>
              <a:t>Role</a:t>
            </a:r>
          </a:p>
          <a:p>
            <a:r>
              <a:rPr lang="en-US" dirty="0"/>
              <a:t>What do you hope to get out of this workshop?</a:t>
            </a:r>
          </a:p>
        </p:txBody>
      </p:sp>
    </p:spTree>
    <p:extLst>
      <p:ext uri="{BB962C8B-B14F-4D97-AF65-F5344CB8AC3E}">
        <p14:creationId xmlns:p14="http://schemas.microsoft.com/office/powerpoint/2010/main" val="148053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“Success”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Success according to:</a:t>
            </a:r>
          </a:p>
          <a:p>
            <a:pPr lvl="1"/>
            <a:r>
              <a:rPr lang="en-US" dirty="0"/>
              <a:t>Funders</a:t>
            </a:r>
          </a:p>
          <a:p>
            <a:pPr lvl="1"/>
            <a:r>
              <a:rPr lang="en-US" dirty="0"/>
              <a:t>PAT NC and HIPPY USA</a:t>
            </a:r>
          </a:p>
          <a:p>
            <a:pPr lvl="1"/>
            <a:r>
              <a:rPr lang="en-US" dirty="0"/>
              <a:t>YOU!</a:t>
            </a:r>
          </a:p>
        </p:txBody>
      </p:sp>
    </p:spTree>
    <p:extLst>
      <p:ext uri="{BB962C8B-B14F-4D97-AF65-F5344CB8AC3E}">
        <p14:creationId xmlns:p14="http://schemas.microsoft.com/office/powerpoint/2010/main" val="401897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“Success”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1100" dirty="0"/>
          </a:p>
          <a:p>
            <a:pPr marL="457200" lvl="1" indent="0">
              <a:buNone/>
            </a:pPr>
            <a:r>
              <a:rPr lang="en-US" sz="3600" dirty="0"/>
              <a:t>What does “success” mean to you?</a:t>
            </a:r>
          </a:p>
          <a:p>
            <a:pPr marL="457200" lvl="1" indent="0">
              <a:buNone/>
            </a:pPr>
            <a:endParaRPr lang="en-US" sz="500" dirty="0"/>
          </a:p>
          <a:p>
            <a:pPr marL="457200" lvl="1" indent="0">
              <a:buNone/>
            </a:pPr>
            <a:r>
              <a:rPr lang="en-US" sz="3600" dirty="0"/>
              <a:t>What will _____ look like when you do your job well? </a:t>
            </a:r>
            <a:r>
              <a:rPr lang="en-US" sz="1500" dirty="0"/>
              <a:t>(child, family, program, organization, community, state)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Different levels of analysis - </a:t>
            </a:r>
            <a:r>
              <a:rPr lang="en-US" sz="2000" dirty="0"/>
              <a:t>(individual, family, organization, community)</a:t>
            </a:r>
            <a:endParaRPr lang="en-US" dirty="0"/>
          </a:p>
          <a:p>
            <a:r>
              <a:rPr lang="en-US" dirty="0"/>
              <a:t>Performance indicators &amp; system outcome measures </a:t>
            </a:r>
            <a:r>
              <a:rPr lang="en-US" sz="1800" dirty="0"/>
              <a:t>(MIECHV)</a:t>
            </a:r>
          </a:p>
          <a:p>
            <a:r>
              <a:rPr lang="en-US" dirty="0"/>
              <a:t>Process vs. Outcome Evaluation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0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6034"/>
            <a:ext cx="8229600" cy="3189408"/>
          </a:xfrm>
        </p:spPr>
        <p:txBody>
          <a:bodyPr>
            <a:normAutofit/>
          </a:bodyPr>
          <a:lstStyle/>
          <a:p>
            <a:r>
              <a:rPr lang="en-US" sz="2400" dirty="0"/>
              <a:t>Process Evaluation</a:t>
            </a:r>
          </a:p>
          <a:p>
            <a:pPr lvl="1"/>
            <a:r>
              <a:rPr lang="en-US" sz="1800" dirty="0"/>
              <a:t>Examines program delivery and implementation</a:t>
            </a:r>
          </a:p>
          <a:p>
            <a:pPr lvl="1"/>
            <a:r>
              <a:rPr lang="en-US" sz="1800" dirty="0"/>
              <a:t>How is the program delivered to families? Is PAT/HIPPY delivered as intended based on fidelity requirements? Why or why not?</a:t>
            </a:r>
          </a:p>
          <a:p>
            <a:pPr lvl="1"/>
            <a:r>
              <a:rPr lang="en-US" sz="1800" dirty="0"/>
              <a:t>Conducted before Outcome Evaluation</a:t>
            </a:r>
          </a:p>
          <a:p>
            <a:r>
              <a:rPr lang="en-US" sz="2400" dirty="0"/>
              <a:t>Outcome Evaluation</a:t>
            </a:r>
          </a:p>
          <a:p>
            <a:pPr lvl="1"/>
            <a:r>
              <a:rPr lang="en-US" sz="1800" dirty="0"/>
              <a:t>Examines change due to program activities</a:t>
            </a:r>
          </a:p>
          <a:p>
            <a:pPr lvl="1"/>
            <a:r>
              <a:rPr lang="en-US" sz="1800" dirty="0"/>
              <a:t>Focuses on end results</a:t>
            </a:r>
          </a:p>
          <a:p>
            <a:pPr lvl="1"/>
            <a:r>
              <a:rPr lang="en-US" sz="1800" dirty="0"/>
              <a:t>How has PAT/HIPPY changed the children and families enrolled?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66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Models and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872"/>
            <a:ext cx="8229600" cy="2955478"/>
          </a:xfrm>
        </p:spPr>
        <p:txBody>
          <a:bodyPr>
            <a:normAutofit/>
          </a:bodyPr>
          <a:lstStyle/>
          <a:p>
            <a:r>
              <a:rPr lang="en-US" dirty="0"/>
              <a:t>PAT &amp; HIPPY are evidence-based programs</a:t>
            </a:r>
          </a:p>
          <a:p>
            <a:pPr lvl="1"/>
            <a:r>
              <a:rPr lang="en-US" dirty="0"/>
              <a:t>Research links program activities to immediate goals and long-term outcomes</a:t>
            </a:r>
          </a:p>
          <a:p>
            <a:pPr lvl="1"/>
            <a:r>
              <a:rPr lang="en-US" dirty="0"/>
              <a:t>Visually depicted in a Logic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30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AT_LogicModel.pdf - Adobe Acrobat Reader DC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89" t="21436" r="35959" b="2380"/>
          <a:stretch/>
        </p:blipFill>
        <p:spPr>
          <a:xfrm>
            <a:off x="2121957" y="0"/>
            <a:ext cx="7022043" cy="50853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5864" y="309172"/>
            <a:ext cx="18730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venir Heavy"/>
              </a:rPr>
              <a:t>Parents as </a:t>
            </a:r>
          </a:p>
          <a:p>
            <a:r>
              <a:rPr lang="en-US" sz="2400" dirty="0">
                <a:latin typeface="Avenir Heavy"/>
              </a:rPr>
              <a:t>Teachers - </a:t>
            </a:r>
          </a:p>
          <a:p>
            <a:r>
              <a:rPr lang="en-US" sz="2400" dirty="0">
                <a:latin typeface="Avenir Heavy"/>
              </a:rPr>
              <a:t>Logic Model</a:t>
            </a:r>
          </a:p>
        </p:txBody>
      </p:sp>
    </p:spTree>
    <p:extLst>
      <p:ext uri="{BB962C8B-B14F-4D97-AF65-F5344CB8AC3E}">
        <p14:creationId xmlns:p14="http://schemas.microsoft.com/office/powerpoint/2010/main" val="3460763915"/>
      </p:ext>
    </p:extLst>
  </p:cSld>
  <p:clrMapOvr>
    <a:masterClrMapping/>
  </p:clrMapOvr>
</p:sld>
</file>

<file path=ppt/theme/theme1.xml><?xml version="1.0" encoding="utf-8"?>
<a:theme xmlns:a="http://schemas.openxmlformats.org/drawingml/2006/main" name="ParentPossible">
  <a:themeElements>
    <a:clrScheme name="Custom 6">
      <a:dk1>
        <a:srgbClr val="616662"/>
      </a:dk1>
      <a:lt1>
        <a:sysClr val="window" lastClr="FFFFFF"/>
      </a:lt1>
      <a:dk2>
        <a:srgbClr val="42A5AC"/>
      </a:dk2>
      <a:lt2>
        <a:srgbClr val="EEECE1"/>
      </a:lt2>
      <a:accent1>
        <a:srgbClr val="42A5AC"/>
      </a:accent1>
      <a:accent2>
        <a:srgbClr val="FF5C39"/>
      </a:accent2>
      <a:accent3>
        <a:srgbClr val="9BBB59"/>
      </a:accent3>
      <a:accent4>
        <a:srgbClr val="8064A2"/>
      </a:accent4>
      <a:accent5>
        <a:srgbClr val="63B1E6"/>
      </a:accent5>
      <a:accent6>
        <a:srgbClr val="616662"/>
      </a:accent6>
      <a:hlink>
        <a:srgbClr val="63B1BC"/>
      </a:hlink>
      <a:folHlink>
        <a:srgbClr val="61666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3" id="{13D55BCE-7618-5F4D-810B-05D1AC824EA6}" vid="{E8923051-D3C9-F844-97A4-F892F1999E1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1801D9FCF2DC4A94C01FE472AD70CA" ma:contentTypeVersion="4" ma:contentTypeDescription="Create a new document." ma:contentTypeScope="" ma:versionID="f952bc3b44580e875610222021450ae1">
  <xsd:schema xmlns:xsd="http://www.w3.org/2001/XMLSchema" xmlns:xs="http://www.w3.org/2001/XMLSchema" xmlns:p="http://schemas.microsoft.com/office/2006/metadata/properties" xmlns:ns2="6a43161d-dc77-421e-b8d8-79e54780ddb5" targetNamespace="http://schemas.microsoft.com/office/2006/metadata/properties" ma:root="true" ma:fieldsID="b4b47483fd9ad181d022bf611230c941" ns2:_="">
    <xsd:import namespace="6a43161d-dc77-421e-b8d8-79e54780ddb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43161d-dc77-421e-b8d8-79e54780ddb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756C4F-C174-4FF5-AD40-701C4F2ED11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a43161d-dc77-421e-b8d8-79e54780ddb5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82EF015-C59B-454A-8F5B-8D836DB199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ABB192-4FC1-46F8-897A-E014AEA899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43161d-dc77-421e-b8d8-79e54780dd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505</Words>
  <Application>Microsoft Office PowerPoint</Application>
  <PresentationFormat>On-screen Show (16:9)</PresentationFormat>
  <Paragraphs>100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Avenir Black</vt:lpstr>
      <vt:lpstr>Avenir Book</vt:lpstr>
      <vt:lpstr>Avenir Heavy</vt:lpstr>
      <vt:lpstr>Avenir LT Pro 45 Book</vt:lpstr>
      <vt:lpstr>Wingdings</vt:lpstr>
      <vt:lpstr>ParentPossible</vt:lpstr>
      <vt:lpstr>How to Measure and Share your Success: Using Visit Tracker to Tell Your Story </vt:lpstr>
      <vt:lpstr>Outline</vt:lpstr>
      <vt:lpstr>Introductions</vt:lpstr>
      <vt:lpstr>Defining “Success”</vt:lpstr>
      <vt:lpstr>Defining “Success”</vt:lpstr>
      <vt:lpstr>Types of Evaluation</vt:lpstr>
      <vt:lpstr>Types of Evaluation</vt:lpstr>
      <vt:lpstr>Logic Models and Outcomes</vt:lpstr>
      <vt:lpstr>PowerPoint Presentation</vt:lpstr>
      <vt:lpstr>PowerPoint Presentation</vt:lpstr>
      <vt:lpstr>Defining “Success”</vt:lpstr>
      <vt:lpstr>Deciding on Indicators</vt:lpstr>
      <vt:lpstr>PowerPoint Presentation</vt:lpstr>
      <vt:lpstr>PowerPoint Presentation</vt:lpstr>
      <vt:lpstr>Deciding on Indicators</vt:lpstr>
      <vt:lpstr>Deciding on Indicators</vt:lpstr>
      <vt:lpstr>Gathering and Analyzing the Data</vt:lpstr>
      <vt:lpstr>Gathering and Analyzing the Data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Barbee</dc:creator>
  <cp:lastModifiedBy>Haley Garrison</cp:lastModifiedBy>
  <cp:revision>23</cp:revision>
  <dcterms:created xsi:type="dcterms:W3CDTF">2016-09-29T16:16:14Z</dcterms:created>
  <dcterms:modified xsi:type="dcterms:W3CDTF">2017-04-12T21:59:09Z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0x010100F41801D9FCF2DC4A94C01FE472AD70CA</vt:lpwstr>
  </property>
</Properties>
</file>