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1" r:id="rId6"/>
    <p:sldId id="260" r:id="rId7"/>
    <p:sldId id="262" r:id="rId8"/>
    <p:sldId id="265" r:id="rId9"/>
    <p:sldId id="257" r:id="rId10"/>
    <p:sldId id="263" r:id="rId11"/>
    <p:sldId id="258" r:id="rId12"/>
    <p:sldId id="259" r:id="rId13"/>
    <p:sldId id="264"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953" autoAdjust="0"/>
  </p:normalViewPr>
  <p:slideViewPr>
    <p:cSldViewPr snapToGrid="0">
      <p:cViewPr varScale="1">
        <p:scale>
          <a:sx n="75" d="100"/>
          <a:sy n="75" d="100"/>
        </p:scale>
        <p:origin x="19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689A75-710E-49D2-B289-4E98E6C6DA8B}" type="datetimeFigureOut">
              <a:rPr lang="en-US" smtClean="0"/>
              <a:t>4/15/2019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C61C78-FD05-40B0-8089-9F54A468F061}" type="slidenum">
              <a:rPr lang="en-US" smtClean="0"/>
              <a:t>‹#›</a:t>
            </a:fld>
            <a:endParaRPr lang="en-US"/>
          </a:p>
        </p:txBody>
      </p:sp>
    </p:spTree>
    <p:extLst>
      <p:ext uri="{BB962C8B-B14F-4D97-AF65-F5344CB8AC3E}">
        <p14:creationId xmlns:p14="http://schemas.microsoft.com/office/powerpoint/2010/main" val="421860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C61C78-FD05-40B0-8089-9F54A468F061}" type="slidenum">
              <a:rPr lang="en-US" smtClean="0"/>
              <a:t>1</a:t>
            </a:fld>
            <a:endParaRPr lang="en-US"/>
          </a:p>
        </p:txBody>
      </p:sp>
    </p:spTree>
    <p:extLst>
      <p:ext uri="{BB962C8B-B14F-4D97-AF65-F5344CB8AC3E}">
        <p14:creationId xmlns:p14="http://schemas.microsoft.com/office/powerpoint/2010/main" val="26662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1135-1140 (5 minutes)</a:t>
            </a:r>
          </a:p>
          <a:p>
            <a:r>
              <a:rPr lang="en-US" dirty="0"/>
              <a:t>-Postcards</a:t>
            </a:r>
          </a:p>
          <a:p>
            <a:r>
              <a:rPr lang="en-US" dirty="0"/>
              <a:t>-Sign up for</a:t>
            </a:r>
            <a:r>
              <a:rPr lang="en-US" baseline="0" dirty="0"/>
              <a:t> SCAN email list/to volunteer</a:t>
            </a:r>
          </a:p>
          <a:p>
            <a:r>
              <a:rPr lang="en-US" baseline="0" dirty="0"/>
              <a:t>-offer other printed resources</a:t>
            </a:r>
            <a:endParaRPr lang="en-US" dirty="0"/>
          </a:p>
        </p:txBody>
      </p:sp>
      <p:sp>
        <p:nvSpPr>
          <p:cNvPr id="4" name="Slide Number Placeholder 3"/>
          <p:cNvSpPr>
            <a:spLocks noGrp="1"/>
          </p:cNvSpPr>
          <p:nvPr>
            <p:ph type="sldNum" sz="quarter" idx="5"/>
          </p:nvPr>
        </p:nvSpPr>
        <p:spPr/>
        <p:txBody>
          <a:bodyPr/>
          <a:lstStyle/>
          <a:p>
            <a:fld id="{F5C61C78-FD05-40B0-8089-9F54A468F061}" type="slidenum">
              <a:rPr lang="en-US" smtClean="0"/>
              <a:t>10</a:t>
            </a:fld>
            <a:endParaRPr lang="en-US"/>
          </a:p>
        </p:txBody>
      </p:sp>
    </p:spTree>
    <p:extLst>
      <p:ext uri="{BB962C8B-B14F-4D97-AF65-F5344CB8AC3E}">
        <p14:creationId xmlns:p14="http://schemas.microsoft.com/office/powerpoint/2010/main" val="422532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a:t>
            </a:r>
            <a:r>
              <a:rPr lang="en-US" baseline="0" dirty="0"/>
              <a:t> Priorities</a:t>
            </a:r>
          </a:p>
          <a:p>
            <a:r>
              <a:rPr lang="en-US" baseline="0" dirty="0"/>
              <a:t>-Colorado:  Full Day K, expand quality early learning</a:t>
            </a:r>
          </a:p>
          <a:p>
            <a:r>
              <a:rPr lang="en-US" baseline="0" dirty="0"/>
              <a:t>-National:  Decrease child care deserts (Child Care Workforce and Facilities Act); 51% of Coloradans in child care desert</a:t>
            </a:r>
          </a:p>
          <a:p>
            <a:r>
              <a:rPr lang="en-US" baseline="0" dirty="0"/>
              <a:t>-International:  Protect children and schools in conflict zones</a:t>
            </a:r>
          </a:p>
          <a:p>
            <a:endParaRPr lang="en-US" baseline="0" dirty="0"/>
          </a:p>
          <a:p>
            <a:pPr defTabSz="931774">
              <a:defRPr/>
            </a:pPr>
            <a:r>
              <a:rPr lang="en-US" baseline="0" dirty="0"/>
              <a:t>SAVE also runs Head Start programs and Early Steps to School Success (home visiting, book exchanges, parenting groups, transition to school)</a:t>
            </a:r>
          </a:p>
          <a:p>
            <a:pPr defTabSz="931774">
              <a:defRPr/>
            </a:pPr>
            <a:endParaRPr lang="en-US" baseline="0" dirty="0"/>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fld id="{F5C61C78-FD05-40B0-8089-9F54A468F061}" type="slidenum">
              <a:rPr lang="en-US" smtClean="0"/>
              <a:t>2</a:t>
            </a:fld>
            <a:endParaRPr lang="en-US"/>
          </a:p>
        </p:txBody>
      </p:sp>
    </p:spTree>
    <p:extLst>
      <p:ext uri="{BB962C8B-B14F-4D97-AF65-F5344CB8AC3E}">
        <p14:creationId xmlns:p14="http://schemas.microsoft.com/office/powerpoint/2010/main" val="252029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Director of Community and Government Relations at Parent Possible. We currently chair the CHVC which is a coalition made up of many of the home visiting models in Colorado like PAT, HIPPY, NFP and </a:t>
            </a:r>
            <a:r>
              <a:rPr lang="en-US" dirty="0" err="1">
                <a:cs typeface="Calibri"/>
              </a:rPr>
              <a:t>SafeCare</a:t>
            </a:r>
            <a:r>
              <a:rPr lang="en-US" dirty="0">
                <a:cs typeface="Calibri"/>
              </a:rPr>
              <a:t> that </a:t>
            </a:r>
            <a:r>
              <a:rPr lang="en-US" dirty="0"/>
              <a:t>collaborate to strengthen and advance effective home visiting services across Colorado. In doing this work we advocate for policies at the federal and state level that will support families from the pregnancy phase through early childhood – particularly for families with fewer resources. We are actively involved with work with other early childhood advocacy partners and are on the steering committee for Raise Colorado that focuses on advocating for pregnant people and families through age 2 through an equity lens. Finally, we are actively engaged in data gathering, research and presentations to support our advocacy positions.  </a:t>
            </a:r>
          </a:p>
        </p:txBody>
      </p:sp>
      <p:sp>
        <p:nvSpPr>
          <p:cNvPr id="4" name="Slide Number Placeholder 3"/>
          <p:cNvSpPr>
            <a:spLocks noGrp="1"/>
          </p:cNvSpPr>
          <p:nvPr>
            <p:ph type="sldNum" sz="quarter" idx="5"/>
          </p:nvPr>
        </p:nvSpPr>
        <p:spPr/>
        <p:txBody>
          <a:bodyPr/>
          <a:lstStyle/>
          <a:p>
            <a:fld id="{F5C61C78-FD05-40B0-8089-9F54A468F061}" type="slidenum">
              <a:rPr lang="en-US" smtClean="0"/>
              <a:t>3</a:t>
            </a:fld>
            <a:endParaRPr lang="en-US"/>
          </a:p>
        </p:txBody>
      </p:sp>
    </p:spTree>
    <p:extLst>
      <p:ext uri="{BB962C8B-B14F-4D97-AF65-F5344CB8AC3E}">
        <p14:creationId xmlns:p14="http://schemas.microsoft.com/office/powerpoint/2010/main" val="48011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Priorities</a:t>
            </a:r>
            <a:r>
              <a:rPr lang="en-US" baseline="0" dirty="0"/>
              <a:t> and Importance of Advocacy in General</a:t>
            </a:r>
          </a:p>
          <a:p>
            <a:r>
              <a:rPr lang="en-US" baseline="0" dirty="0"/>
              <a:t>-kids can’t vote:  be a megaphone for their voices</a:t>
            </a:r>
          </a:p>
          <a:p>
            <a:r>
              <a:rPr lang="en-US" baseline="0" dirty="0"/>
              <a:t>-find your passion:  number of EC issues to advocate for (home visiting, child care, elementary education, social services, health and wellness, post natal parental wellness, </a:t>
            </a:r>
            <a:r>
              <a:rPr lang="en-US" baseline="0" dirty="0" err="1"/>
              <a:t>etc</a:t>
            </a:r>
            <a:r>
              <a:rPr lang="en-US" baseline="0" dirty="0"/>
              <a:t>)</a:t>
            </a:r>
          </a:p>
          <a:p>
            <a:r>
              <a:rPr lang="en-US" baseline="0" dirty="0"/>
              <a:t>-there are tools to help you become a better advocate: trainings, books, websites </a:t>
            </a:r>
          </a:p>
          <a:p>
            <a:pPr defTabSz="931774">
              <a:defRPr/>
            </a:pPr>
            <a:r>
              <a:rPr lang="en-US" baseline="0" dirty="0"/>
              <a:t>-find your legislator:  </a:t>
            </a:r>
            <a:r>
              <a:rPr lang="en-US" dirty="0"/>
              <a:t>leg.colorado.gov/</a:t>
            </a:r>
            <a:r>
              <a:rPr lang="en-US" dirty="0" err="1"/>
              <a:t>findmylegislator</a:t>
            </a:r>
            <a:endParaRPr lang="en-US" dirty="0"/>
          </a:p>
          <a:p>
            <a:pPr defTabSz="931774">
              <a:defRPr/>
            </a:pPr>
            <a:r>
              <a:rPr lang="en-US" dirty="0"/>
              <a:t>- Take out your device to search for your legislators right now.</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F5C61C78-FD05-40B0-8089-9F54A468F061}" type="slidenum">
              <a:rPr lang="en-US" smtClean="0"/>
              <a:t>4</a:t>
            </a:fld>
            <a:endParaRPr lang="en-US"/>
          </a:p>
        </p:txBody>
      </p:sp>
    </p:spTree>
    <p:extLst>
      <p:ext uri="{BB962C8B-B14F-4D97-AF65-F5344CB8AC3E}">
        <p14:creationId xmlns:p14="http://schemas.microsoft.com/office/powerpoint/2010/main" val="69247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 – up through this point (1045-1100)</a:t>
            </a:r>
          </a:p>
          <a:p>
            <a:r>
              <a:rPr lang="en-US" dirty="0"/>
              <a:t>IN 2015 the Congressional Management Foundation</a:t>
            </a:r>
            <a:r>
              <a:rPr lang="en-US" baseline="0" dirty="0"/>
              <a:t> did a survey of staff who work on Capitol Hill for our Members of Congress.  </a:t>
            </a:r>
            <a:endParaRPr lang="en-US" dirty="0"/>
          </a:p>
          <a:p>
            <a:r>
              <a:rPr lang="en-US" dirty="0"/>
              <a:t>Here is what they found (review)….BUT</a:t>
            </a:r>
            <a:r>
              <a:rPr lang="en-US" baseline="0" dirty="0"/>
              <a:t> we know that a combination of all outreach is the best approach. There is a common ingredient in all of these, however, and it is really the foundation of all “messaging” to lawmakers, be that a call, a letter, an opinion piece, or an in person visit. </a:t>
            </a:r>
          </a:p>
          <a:p>
            <a:endParaRPr lang="en-US" baseline="0" dirty="0"/>
          </a:p>
          <a:p>
            <a:r>
              <a:rPr lang="en-US" baseline="0" dirty="0"/>
              <a:t>MOST EFFECTIVE IS SPEAKING DIRECTLY WITH A HUMAN BEING</a:t>
            </a:r>
          </a:p>
          <a:p>
            <a:r>
              <a:rPr lang="en-US" baseline="0" dirty="0"/>
              <a:t>-But how do I do that?</a:t>
            </a:r>
          </a:p>
          <a:p>
            <a:endParaRPr lang="en-US" baseline="0" dirty="0"/>
          </a:p>
          <a:p>
            <a:endParaRPr lang="en-US" dirty="0"/>
          </a:p>
        </p:txBody>
      </p:sp>
      <p:sp>
        <p:nvSpPr>
          <p:cNvPr id="4" name="Slide Number Placeholder 3"/>
          <p:cNvSpPr>
            <a:spLocks noGrp="1"/>
          </p:cNvSpPr>
          <p:nvPr>
            <p:ph type="sldNum" sz="quarter" idx="5"/>
          </p:nvPr>
        </p:nvSpPr>
        <p:spPr/>
        <p:txBody>
          <a:bodyPr/>
          <a:lstStyle/>
          <a:p>
            <a:fld id="{F5C61C78-FD05-40B0-8089-9F54A468F061}" type="slidenum">
              <a:rPr lang="en-US" smtClean="0"/>
              <a:t>5</a:t>
            </a:fld>
            <a:endParaRPr lang="en-US"/>
          </a:p>
        </p:txBody>
      </p:sp>
    </p:spTree>
    <p:extLst>
      <p:ext uri="{BB962C8B-B14F-4D97-AF65-F5344CB8AC3E}">
        <p14:creationId xmlns:p14="http://schemas.microsoft.com/office/powerpoint/2010/main" val="69247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(1100-1110)</a:t>
            </a:r>
          </a:p>
          <a:p>
            <a:endParaRPr lang="en-US" dirty="0"/>
          </a:p>
          <a:p>
            <a:r>
              <a:rPr lang="en-US" dirty="0"/>
              <a:t>Each of us has a compelling</a:t>
            </a:r>
            <a:r>
              <a:rPr lang="en-US" baseline="0" dirty="0"/>
              <a:t> story:   </a:t>
            </a:r>
            <a:r>
              <a:rPr lang="en-US" dirty="0"/>
              <a:t>What made</a:t>
            </a:r>
            <a:r>
              <a:rPr lang="en-US" baseline="0" dirty="0"/>
              <a:t> you choose this session? What experiences shaped your life?</a:t>
            </a:r>
          </a:p>
          <a:p>
            <a:endParaRPr lang="en-US" baseline="0" dirty="0"/>
          </a:p>
          <a:p>
            <a:r>
              <a:rPr lang="en-US" baseline="0" dirty="0"/>
              <a:t>Your story should be shaped by three things:</a:t>
            </a:r>
          </a:p>
          <a:p>
            <a:r>
              <a:rPr lang="en-US" baseline="0" dirty="0"/>
              <a:t>-connection to purpose/ask (what will I be calling on others to do)</a:t>
            </a:r>
          </a:p>
          <a:p>
            <a:r>
              <a:rPr lang="en-US" baseline="0" dirty="0"/>
              <a:t>-real world experience (what stories show a need for action)</a:t>
            </a:r>
          </a:p>
          <a:p>
            <a:pPr defTabSz="931774">
              <a:defRPr/>
            </a:pPr>
            <a:r>
              <a:rPr lang="en-US" baseline="0" dirty="0"/>
              <a:t>-driving force (what moves me/inspires others)</a:t>
            </a:r>
          </a:p>
          <a:p>
            <a:endParaRPr lang="en-US" baseline="0" dirty="0"/>
          </a:p>
          <a:p>
            <a:endParaRPr lang="en-US" baseline="0" dirty="0"/>
          </a:p>
          <a:p>
            <a:r>
              <a:rPr lang="en-US" baseline="0" dirty="0"/>
              <a:t>Examples:</a:t>
            </a:r>
          </a:p>
          <a:p>
            <a:r>
              <a:rPr lang="en-US" baseline="0" dirty="0"/>
              <a:t>-SCAN Advocacy Day on the Hill</a:t>
            </a:r>
          </a:p>
          <a:p>
            <a:r>
              <a:rPr lang="en-US" baseline="0" dirty="0"/>
              <a:t>-Personal story</a:t>
            </a:r>
          </a:p>
          <a:p>
            <a:endParaRPr lang="en-US" baseline="0" dirty="0"/>
          </a:p>
          <a:p>
            <a:r>
              <a:rPr lang="en-US" baseline="0" dirty="0"/>
              <a:t>Take time to think about and write down a personal story of your own (5 minutes)</a:t>
            </a:r>
          </a:p>
          <a:p>
            <a:endParaRPr lang="en-US" dirty="0"/>
          </a:p>
        </p:txBody>
      </p:sp>
      <p:sp>
        <p:nvSpPr>
          <p:cNvPr id="4" name="Slide Number Placeholder 3"/>
          <p:cNvSpPr>
            <a:spLocks noGrp="1"/>
          </p:cNvSpPr>
          <p:nvPr>
            <p:ph type="sldNum" sz="quarter" idx="5"/>
          </p:nvPr>
        </p:nvSpPr>
        <p:spPr/>
        <p:txBody>
          <a:bodyPr/>
          <a:lstStyle/>
          <a:p>
            <a:fld id="{F5C61C78-FD05-40B0-8089-9F54A468F061}" type="slidenum">
              <a:rPr lang="en-US" smtClean="0"/>
              <a:t>6</a:t>
            </a:fld>
            <a:endParaRPr lang="en-US"/>
          </a:p>
        </p:txBody>
      </p:sp>
    </p:spTree>
    <p:extLst>
      <p:ext uri="{BB962C8B-B14F-4D97-AF65-F5344CB8AC3E}">
        <p14:creationId xmlns:p14="http://schemas.microsoft.com/office/powerpoint/2010/main" val="69247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(1110-1120)</a:t>
            </a:r>
          </a:p>
          <a:p>
            <a:r>
              <a:rPr lang="en-US" dirty="0"/>
              <a:t>Elevator Pitch!!!! What is an elevator pitch and why do we call it that? </a:t>
            </a:r>
          </a:p>
          <a:p>
            <a:r>
              <a:rPr lang="en-US" dirty="0"/>
              <a:t>Ask audience. Exactly. Short, personal and urgent. </a:t>
            </a:r>
          </a:p>
          <a:p>
            <a:r>
              <a:rPr lang="en-US" dirty="0"/>
              <a:t>We process one story better than we do statistics and numbers. </a:t>
            </a:r>
          </a:p>
          <a:p>
            <a:endParaRPr lang="en-US" dirty="0"/>
          </a:p>
          <a:p>
            <a:pPr defTabSz="931774"/>
            <a:r>
              <a:rPr lang="en-US" dirty="0">
                <a:highlight>
                  <a:srgbClr val="FFFF00"/>
                </a:highlight>
              </a:rPr>
              <a:t>Kimberly tells story about Marco Rubio</a:t>
            </a:r>
            <a:r>
              <a:rPr lang="en-US" dirty="0"/>
              <a:t>.</a:t>
            </a:r>
          </a:p>
          <a:p>
            <a:pPr defTabSz="931774"/>
            <a:endParaRPr lang="en-US" dirty="0"/>
          </a:p>
          <a:p>
            <a:pPr defTabSz="931774"/>
            <a:r>
              <a:rPr lang="en-US" dirty="0"/>
              <a:t>Let’s do an example of a pitch together. Annalise tries to Pitch Kimberly or (volunteer Annalise chooses beforehand) on Reach with post card in hand. Kimberly or volunteer is on her phone sending text messages.  How did I do? Ask Audience. </a:t>
            </a:r>
          </a:p>
          <a:p>
            <a:pPr defTabSz="931774"/>
            <a:endParaRPr lang="en-US" dirty="0"/>
          </a:p>
          <a:p>
            <a:endParaRPr lang="en-US" dirty="0"/>
          </a:p>
          <a:p>
            <a:r>
              <a:rPr lang="en-US" dirty="0"/>
              <a:t>Let’s watch a short video about designing an elevator pitch. Let’s watch a video that walks us through a strong elevator pitch” </a:t>
            </a:r>
          </a:p>
          <a:p>
            <a:r>
              <a:rPr lang="en-US" dirty="0"/>
              <a:t>https://www.youtube.com/watch?v=7DAch1BNhYc </a:t>
            </a:r>
          </a:p>
          <a:p>
            <a:endParaRPr lang="en-US" dirty="0"/>
          </a:p>
        </p:txBody>
      </p:sp>
      <p:sp>
        <p:nvSpPr>
          <p:cNvPr id="4" name="Slide Number Placeholder 3"/>
          <p:cNvSpPr>
            <a:spLocks noGrp="1"/>
          </p:cNvSpPr>
          <p:nvPr>
            <p:ph type="sldNum" sz="quarter" idx="5"/>
          </p:nvPr>
        </p:nvSpPr>
        <p:spPr/>
        <p:txBody>
          <a:bodyPr/>
          <a:lstStyle/>
          <a:p>
            <a:fld id="{F5C61C78-FD05-40B0-8089-9F54A468F061}" type="slidenum">
              <a:rPr lang="en-US" smtClean="0"/>
              <a:t>7</a:t>
            </a:fld>
            <a:endParaRPr lang="en-US"/>
          </a:p>
        </p:txBody>
      </p:sp>
    </p:spTree>
    <p:extLst>
      <p:ext uri="{BB962C8B-B14F-4D97-AF65-F5344CB8AC3E}">
        <p14:creationId xmlns:p14="http://schemas.microsoft.com/office/powerpoint/2010/main" val="69247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(1120-1130) Each have 5 minutes in pairs</a:t>
            </a:r>
          </a:p>
        </p:txBody>
      </p:sp>
      <p:sp>
        <p:nvSpPr>
          <p:cNvPr id="4" name="Slide Number Placeholder 3"/>
          <p:cNvSpPr>
            <a:spLocks noGrp="1"/>
          </p:cNvSpPr>
          <p:nvPr>
            <p:ph type="sldNum" sz="quarter" idx="5"/>
          </p:nvPr>
        </p:nvSpPr>
        <p:spPr/>
        <p:txBody>
          <a:bodyPr/>
          <a:lstStyle/>
          <a:p>
            <a:fld id="{F5C61C78-FD05-40B0-8089-9F54A468F061}" type="slidenum">
              <a:rPr lang="en-US" smtClean="0"/>
              <a:t>8</a:t>
            </a:fld>
            <a:endParaRPr lang="en-US"/>
          </a:p>
        </p:txBody>
      </p:sp>
    </p:spTree>
    <p:extLst>
      <p:ext uri="{BB962C8B-B14F-4D97-AF65-F5344CB8AC3E}">
        <p14:creationId xmlns:p14="http://schemas.microsoft.com/office/powerpoint/2010/main" val="299933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 – 1130-1135</a:t>
            </a:r>
          </a:p>
          <a:p>
            <a:r>
              <a:rPr lang="en-US" dirty="0"/>
              <a:t>Practice, practice </a:t>
            </a:r>
            <a:r>
              <a:rPr lang="en-US" dirty="0" err="1"/>
              <a:t>practice</a:t>
            </a:r>
            <a:endParaRPr lang="en-US" dirty="0"/>
          </a:p>
          <a:p>
            <a:r>
              <a:rPr lang="en-US" dirty="0"/>
              <a:t>No unnecessary details </a:t>
            </a:r>
          </a:p>
          <a:p>
            <a:r>
              <a:rPr lang="en-US" dirty="0"/>
              <a:t>One story/one issue </a:t>
            </a:r>
          </a:p>
          <a:p>
            <a:r>
              <a:rPr lang="en-US" dirty="0"/>
              <a:t>Don't overload them with facts </a:t>
            </a:r>
          </a:p>
          <a:p>
            <a:r>
              <a:rPr lang="en-US" dirty="0"/>
              <a:t>Leave time for questions/make it a conversation </a:t>
            </a:r>
          </a:p>
          <a:p>
            <a:r>
              <a:rPr lang="en-US" dirty="0"/>
              <a:t>Center around the personal</a:t>
            </a:r>
          </a:p>
        </p:txBody>
      </p:sp>
      <p:sp>
        <p:nvSpPr>
          <p:cNvPr id="4" name="Slide Number Placeholder 3"/>
          <p:cNvSpPr>
            <a:spLocks noGrp="1"/>
          </p:cNvSpPr>
          <p:nvPr>
            <p:ph type="sldNum" sz="quarter" idx="5"/>
          </p:nvPr>
        </p:nvSpPr>
        <p:spPr/>
        <p:txBody>
          <a:bodyPr/>
          <a:lstStyle/>
          <a:p>
            <a:fld id="{F5C61C78-FD05-40B0-8089-9F54A468F061}" type="slidenum">
              <a:rPr lang="en-US" smtClean="0"/>
              <a:t>9</a:t>
            </a:fld>
            <a:endParaRPr lang="en-US"/>
          </a:p>
        </p:txBody>
      </p:sp>
    </p:spTree>
    <p:extLst>
      <p:ext uri="{BB962C8B-B14F-4D97-AF65-F5344CB8AC3E}">
        <p14:creationId xmlns:p14="http://schemas.microsoft.com/office/powerpoint/2010/main" val="422532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6C02-C845-400B-8250-961507AD8365}"/>
              </a:ext>
            </a:extLst>
          </p:cNvPr>
          <p:cNvSpPr>
            <a:spLocks noGrp="1"/>
          </p:cNvSpPr>
          <p:nvPr>
            <p:ph type="ctrTitle"/>
          </p:nvPr>
        </p:nvSpPr>
        <p:spPr>
          <a:xfrm>
            <a:off x="1524000" y="1122363"/>
            <a:ext cx="9144000" cy="2387600"/>
          </a:xfrm>
        </p:spPr>
        <p:txBody>
          <a:bodyPr anchor="b"/>
          <a:lstStyle>
            <a:lvl1pPr algn="ctr">
              <a:defRPr sz="6000">
                <a:latin typeface="Avenir LT Pro 45 Book" panose="020B0502020203020204" pitchFamily="34" charset="0"/>
                <a:ea typeface="Cambria" panose="0204050305040603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62D92F91-F8BB-4988-8C46-4BE918D9D51E}"/>
              </a:ext>
            </a:extLst>
          </p:cNvPr>
          <p:cNvSpPr>
            <a:spLocks noGrp="1"/>
          </p:cNvSpPr>
          <p:nvPr>
            <p:ph type="subTitle" idx="1"/>
          </p:nvPr>
        </p:nvSpPr>
        <p:spPr>
          <a:xfrm>
            <a:off x="1524000" y="3602038"/>
            <a:ext cx="9144000" cy="1655762"/>
          </a:xfrm>
        </p:spPr>
        <p:txBody>
          <a:bodyPr/>
          <a:lstStyle>
            <a:lvl1pPr marL="0" indent="0" algn="ctr">
              <a:buNone/>
              <a:defRPr sz="2400">
                <a:latin typeface="Avenir LT Pro 45 Book" panose="020B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6989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6599-B7DD-444E-9419-67B219897E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34DEF1-9116-4ABF-BDE0-D59B1720F8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A5593-A96D-4893-9318-B1D26AA634B2}"/>
              </a:ext>
            </a:extLst>
          </p:cNvPr>
          <p:cNvSpPr>
            <a:spLocks noGrp="1"/>
          </p:cNvSpPr>
          <p:nvPr>
            <p:ph type="dt" sz="half" idx="10"/>
          </p:nvPr>
        </p:nvSpPr>
        <p:spPr>
          <a:xfrm>
            <a:off x="838200" y="6356350"/>
            <a:ext cx="2743200" cy="365125"/>
          </a:xfrm>
          <a:prstGeom prst="rect">
            <a:avLst/>
          </a:prstGeom>
        </p:spPr>
        <p:txBody>
          <a:bodyPr/>
          <a:lstStyle/>
          <a:p>
            <a:fld id="{8BC8BB54-24E3-4DC8-B520-F1292CD0977E}" type="datetimeFigureOut">
              <a:rPr lang="en-US" smtClean="0"/>
              <a:t>4/15/2019</a:t>
            </a:fld>
            <a:endParaRPr lang="en-US"/>
          </a:p>
        </p:txBody>
      </p:sp>
      <p:sp>
        <p:nvSpPr>
          <p:cNvPr id="5" name="Footer Placeholder 4">
            <a:extLst>
              <a:ext uri="{FF2B5EF4-FFF2-40B4-BE49-F238E27FC236}">
                <a16:creationId xmlns:a16="http://schemas.microsoft.com/office/drawing/2014/main" id="{E52AF8AF-9820-43C9-ACA0-1EBF365F1339}"/>
              </a:ext>
            </a:extLst>
          </p:cNvPr>
          <p:cNvSpPr>
            <a:spLocks noGrp="1"/>
          </p:cNvSpPr>
          <p:nvPr>
            <p:ph type="ftr" sz="quarter" idx="11"/>
          </p:nvPr>
        </p:nvSpPr>
        <p:spPr>
          <a:xfrm>
            <a:off x="7239000" y="6370088"/>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628AB6-4A54-44B2-BA5E-EB6BA229575C}"/>
              </a:ext>
            </a:extLst>
          </p:cNvPr>
          <p:cNvSpPr>
            <a:spLocks noGrp="1"/>
          </p:cNvSpPr>
          <p:nvPr>
            <p:ph type="sldNum" sz="quarter" idx="12"/>
          </p:nvPr>
        </p:nvSpPr>
        <p:spPr/>
        <p:txBody>
          <a:bodyPr/>
          <a:lstStyle/>
          <a:p>
            <a:fld id="{5572A5B2-47A7-4710-B9B4-BEC7539190B2}" type="slidenum">
              <a:rPr lang="en-US" smtClean="0"/>
              <a:t>‹#›</a:t>
            </a:fld>
            <a:endParaRPr lang="en-US"/>
          </a:p>
        </p:txBody>
      </p:sp>
    </p:spTree>
    <p:extLst>
      <p:ext uri="{BB962C8B-B14F-4D97-AF65-F5344CB8AC3E}">
        <p14:creationId xmlns:p14="http://schemas.microsoft.com/office/powerpoint/2010/main" val="246414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B4B6A6-E8C2-4C05-9D2F-2009B362BD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B31AD1-5DC4-4B36-94B8-4A177D4F41F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9DF43-1539-451F-8739-E8573AB2D44A}"/>
              </a:ext>
            </a:extLst>
          </p:cNvPr>
          <p:cNvSpPr>
            <a:spLocks noGrp="1"/>
          </p:cNvSpPr>
          <p:nvPr>
            <p:ph type="dt" sz="half" idx="10"/>
          </p:nvPr>
        </p:nvSpPr>
        <p:spPr>
          <a:xfrm>
            <a:off x="838200" y="6356350"/>
            <a:ext cx="2743200" cy="365125"/>
          </a:xfrm>
          <a:prstGeom prst="rect">
            <a:avLst/>
          </a:prstGeom>
        </p:spPr>
        <p:txBody>
          <a:bodyPr/>
          <a:lstStyle/>
          <a:p>
            <a:fld id="{8BC8BB54-24E3-4DC8-B520-F1292CD0977E}" type="datetimeFigureOut">
              <a:rPr lang="en-US" smtClean="0"/>
              <a:t>4/15/2019</a:t>
            </a:fld>
            <a:endParaRPr lang="en-US"/>
          </a:p>
        </p:txBody>
      </p:sp>
      <p:sp>
        <p:nvSpPr>
          <p:cNvPr id="5" name="Footer Placeholder 4">
            <a:extLst>
              <a:ext uri="{FF2B5EF4-FFF2-40B4-BE49-F238E27FC236}">
                <a16:creationId xmlns:a16="http://schemas.microsoft.com/office/drawing/2014/main" id="{112EDCF7-7879-4F98-9067-12DF920824B5}"/>
              </a:ext>
            </a:extLst>
          </p:cNvPr>
          <p:cNvSpPr>
            <a:spLocks noGrp="1"/>
          </p:cNvSpPr>
          <p:nvPr>
            <p:ph type="ftr" sz="quarter" idx="11"/>
          </p:nvPr>
        </p:nvSpPr>
        <p:spPr>
          <a:xfrm>
            <a:off x="7239000" y="6370088"/>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376340-8BB1-4919-9BE9-942B676B88E8}"/>
              </a:ext>
            </a:extLst>
          </p:cNvPr>
          <p:cNvSpPr>
            <a:spLocks noGrp="1"/>
          </p:cNvSpPr>
          <p:nvPr>
            <p:ph type="sldNum" sz="quarter" idx="12"/>
          </p:nvPr>
        </p:nvSpPr>
        <p:spPr/>
        <p:txBody>
          <a:bodyPr/>
          <a:lstStyle/>
          <a:p>
            <a:fld id="{5572A5B2-47A7-4710-B9B4-BEC7539190B2}" type="slidenum">
              <a:rPr lang="en-US" smtClean="0"/>
              <a:t>‹#›</a:t>
            </a:fld>
            <a:endParaRPr lang="en-US"/>
          </a:p>
        </p:txBody>
      </p:sp>
    </p:spTree>
    <p:extLst>
      <p:ext uri="{BB962C8B-B14F-4D97-AF65-F5344CB8AC3E}">
        <p14:creationId xmlns:p14="http://schemas.microsoft.com/office/powerpoint/2010/main" val="271665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3808-9D24-4B1D-AE5E-FDADF6E8BC7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851B82A-AB5A-42C5-A10A-529EFECEDCFB}"/>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133F07C-B043-43C7-A401-CB1406BECB61}"/>
              </a:ext>
            </a:extLst>
          </p:cNvPr>
          <p:cNvSpPr>
            <a:spLocks noGrp="1"/>
          </p:cNvSpPr>
          <p:nvPr>
            <p:ph type="ftr" sz="quarter" idx="11"/>
          </p:nvPr>
        </p:nvSpPr>
        <p:spPr>
          <a:xfrm>
            <a:off x="7579822" y="6361776"/>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FD6D8B9-3CE2-47B1-9E73-2B913E89F2ED}"/>
              </a:ext>
            </a:extLst>
          </p:cNvPr>
          <p:cNvSpPr>
            <a:spLocks noGrp="1"/>
          </p:cNvSpPr>
          <p:nvPr>
            <p:ph type="sldNum" sz="quarter" idx="12"/>
          </p:nvPr>
        </p:nvSpPr>
        <p:spPr>
          <a:xfrm>
            <a:off x="4612179" y="6331065"/>
            <a:ext cx="2743200" cy="365125"/>
          </a:xfrm>
        </p:spPr>
        <p:txBody>
          <a:bodyPr/>
          <a:lstStyle/>
          <a:p>
            <a:fld id="{5572A5B2-47A7-4710-B9B4-BEC7539190B2}" type="slidenum">
              <a:rPr lang="en-US" smtClean="0"/>
              <a:t>‹#›</a:t>
            </a:fld>
            <a:endParaRPr lang="en-US"/>
          </a:p>
        </p:txBody>
      </p:sp>
      <p:pic>
        <p:nvPicPr>
          <p:cNvPr id="7" name="Picture 6">
            <a:extLst>
              <a:ext uri="{FF2B5EF4-FFF2-40B4-BE49-F238E27FC236}">
                <a16:creationId xmlns:a16="http://schemas.microsoft.com/office/drawing/2014/main" id="{FA7E8D6B-2697-4553-9FC9-8FF87D9E26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8429" y="6071828"/>
            <a:ext cx="2046017" cy="883597"/>
          </a:xfrm>
          <a:prstGeom prst="rect">
            <a:avLst/>
          </a:prstGeom>
        </p:spPr>
      </p:pic>
      <p:pic>
        <p:nvPicPr>
          <p:cNvPr id="8" name="Picture 2" descr="Image result for save the children action network logo">
            <a:extLst>
              <a:ext uri="{FF2B5EF4-FFF2-40B4-BE49-F238E27FC236}">
                <a16:creationId xmlns:a16="http://schemas.microsoft.com/office/drawing/2014/main" id="{0FE751DB-9909-424D-9546-F83F2EB4110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6733" y="6008781"/>
            <a:ext cx="2142226" cy="1071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458550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79DE-3E7C-49FB-9E9C-C4BA1C8559A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4FF9266-165B-4CA8-B2C7-DAECEF363B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6B763D-3131-4991-996A-8C5C8779F55D}"/>
              </a:ext>
            </a:extLst>
          </p:cNvPr>
          <p:cNvSpPr>
            <a:spLocks noGrp="1"/>
          </p:cNvSpPr>
          <p:nvPr>
            <p:ph type="dt" sz="half" idx="10"/>
          </p:nvPr>
        </p:nvSpPr>
        <p:spPr>
          <a:xfrm>
            <a:off x="838200" y="6356350"/>
            <a:ext cx="2743200" cy="365125"/>
          </a:xfrm>
          <a:prstGeom prst="rect">
            <a:avLst/>
          </a:prstGeom>
        </p:spPr>
        <p:txBody>
          <a:bodyPr/>
          <a:lstStyle/>
          <a:p>
            <a:fld id="{8BC8BB54-24E3-4DC8-B520-F1292CD0977E}" type="datetimeFigureOut">
              <a:rPr lang="en-US" smtClean="0"/>
              <a:t>4/15/2019</a:t>
            </a:fld>
            <a:endParaRPr lang="en-US"/>
          </a:p>
        </p:txBody>
      </p:sp>
      <p:sp>
        <p:nvSpPr>
          <p:cNvPr id="5" name="Footer Placeholder 4">
            <a:extLst>
              <a:ext uri="{FF2B5EF4-FFF2-40B4-BE49-F238E27FC236}">
                <a16:creationId xmlns:a16="http://schemas.microsoft.com/office/drawing/2014/main" id="{0C7EE92E-3507-4D18-8A91-33621C2CAB84}"/>
              </a:ext>
            </a:extLst>
          </p:cNvPr>
          <p:cNvSpPr>
            <a:spLocks noGrp="1"/>
          </p:cNvSpPr>
          <p:nvPr>
            <p:ph type="ftr" sz="quarter" idx="11"/>
          </p:nvPr>
        </p:nvSpPr>
        <p:spPr>
          <a:xfrm>
            <a:off x="7239000" y="6370088"/>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F7575A-900E-4152-9ED4-2304AC45D17E}"/>
              </a:ext>
            </a:extLst>
          </p:cNvPr>
          <p:cNvSpPr>
            <a:spLocks noGrp="1"/>
          </p:cNvSpPr>
          <p:nvPr>
            <p:ph type="sldNum" sz="quarter" idx="12"/>
          </p:nvPr>
        </p:nvSpPr>
        <p:spPr/>
        <p:txBody>
          <a:bodyPr/>
          <a:lstStyle/>
          <a:p>
            <a:fld id="{5572A5B2-47A7-4710-B9B4-BEC7539190B2}" type="slidenum">
              <a:rPr lang="en-US" smtClean="0"/>
              <a:t>‹#›</a:t>
            </a:fld>
            <a:endParaRPr lang="en-US"/>
          </a:p>
        </p:txBody>
      </p:sp>
    </p:spTree>
    <p:extLst>
      <p:ext uri="{BB962C8B-B14F-4D97-AF65-F5344CB8AC3E}">
        <p14:creationId xmlns:p14="http://schemas.microsoft.com/office/powerpoint/2010/main" val="171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8680-2344-4A3B-9D4F-2849FF34865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59714C3-4655-4E9C-9116-E725A3C53CB6}"/>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9D7430-0A65-4290-9B73-C3159A983773}"/>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0ED67DC-5D57-4800-9E08-9EF35B61ED3C}"/>
              </a:ext>
            </a:extLst>
          </p:cNvPr>
          <p:cNvSpPr>
            <a:spLocks noGrp="1"/>
          </p:cNvSpPr>
          <p:nvPr>
            <p:ph type="dt" sz="half" idx="10"/>
          </p:nvPr>
        </p:nvSpPr>
        <p:spPr>
          <a:xfrm>
            <a:off x="838200" y="6356350"/>
            <a:ext cx="2743200" cy="365125"/>
          </a:xfrm>
          <a:prstGeom prst="rect">
            <a:avLst/>
          </a:prstGeom>
        </p:spPr>
        <p:txBody>
          <a:bodyPr/>
          <a:lstStyle/>
          <a:p>
            <a:fld id="{8BC8BB54-24E3-4DC8-B520-F1292CD0977E}" type="datetimeFigureOut">
              <a:rPr lang="en-US" smtClean="0"/>
              <a:t>4/15/2019</a:t>
            </a:fld>
            <a:endParaRPr lang="en-US"/>
          </a:p>
        </p:txBody>
      </p:sp>
      <p:sp>
        <p:nvSpPr>
          <p:cNvPr id="6" name="Footer Placeholder 5">
            <a:extLst>
              <a:ext uri="{FF2B5EF4-FFF2-40B4-BE49-F238E27FC236}">
                <a16:creationId xmlns:a16="http://schemas.microsoft.com/office/drawing/2014/main" id="{EE156331-64C2-4A06-9F37-C078D98B7277}"/>
              </a:ext>
            </a:extLst>
          </p:cNvPr>
          <p:cNvSpPr>
            <a:spLocks noGrp="1"/>
          </p:cNvSpPr>
          <p:nvPr>
            <p:ph type="ftr" sz="quarter" idx="11"/>
          </p:nvPr>
        </p:nvSpPr>
        <p:spPr>
          <a:xfrm>
            <a:off x="7239000" y="6370088"/>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A66FEF-C29C-480C-BC7D-84386A9D953B}"/>
              </a:ext>
            </a:extLst>
          </p:cNvPr>
          <p:cNvSpPr>
            <a:spLocks noGrp="1"/>
          </p:cNvSpPr>
          <p:nvPr>
            <p:ph type="sldNum" sz="quarter" idx="12"/>
          </p:nvPr>
        </p:nvSpPr>
        <p:spPr/>
        <p:txBody>
          <a:bodyPr/>
          <a:lstStyle/>
          <a:p>
            <a:fld id="{5572A5B2-47A7-4710-B9B4-BEC7539190B2}" type="slidenum">
              <a:rPr lang="en-US" smtClean="0"/>
              <a:t>‹#›</a:t>
            </a:fld>
            <a:endParaRPr lang="en-US"/>
          </a:p>
        </p:txBody>
      </p:sp>
    </p:spTree>
    <p:extLst>
      <p:ext uri="{BB962C8B-B14F-4D97-AF65-F5344CB8AC3E}">
        <p14:creationId xmlns:p14="http://schemas.microsoft.com/office/powerpoint/2010/main" val="197090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A7D5-02AA-49EE-8C35-406A9BEFC9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2C9CD4-9915-4924-B732-F7F4FDF97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723325-B969-443A-8D85-C12E52BC3D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360BB7-22DD-402C-81F3-479C652E5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249A7D-6B8A-4B49-88A7-AF27E7B936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4A207-A8CB-4A98-A6D2-AA3379CFA40A}"/>
              </a:ext>
            </a:extLst>
          </p:cNvPr>
          <p:cNvSpPr>
            <a:spLocks noGrp="1"/>
          </p:cNvSpPr>
          <p:nvPr>
            <p:ph type="dt" sz="half" idx="10"/>
          </p:nvPr>
        </p:nvSpPr>
        <p:spPr>
          <a:xfrm>
            <a:off x="838200" y="6356350"/>
            <a:ext cx="2743200" cy="365125"/>
          </a:xfrm>
          <a:prstGeom prst="rect">
            <a:avLst/>
          </a:prstGeom>
        </p:spPr>
        <p:txBody>
          <a:bodyPr/>
          <a:lstStyle/>
          <a:p>
            <a:fld id="{8BC8BB54-24E3-4DC8-B520-F1292CD0977E}" type="datetimeFigureOut">
              <a:rPr lang="en-US" smtClean="0"/>
              <a:t>4/15/2019</a:t>
            </a:fld>
            <a:endParaRPr lang="en-US"/>
          </a:p>
        </p:txBody>
      </p:sp>
      <p:sp>
        <p:nvSpPr>
          <p:cNvPr id="8" name="Footer Placeholder 7">
            <a:extLst>
              <a:ext uri="{FF2B5EF4-FFF2-40B4-BE49-F238E27FC236}">
                <a16:creationId xmlns:a16="http://schemas.microsoft.com/office/drawing/2014/main" id="{49C3DDB5-3E87-4C06-8445-94AC2111AD30}"/>
              </a:ext>
            </a:extLst>
          </p:cNvPr>
          <p:cNvSpPr>
            <a:spLocks noGrp="1"/>
          </p:cNvSpPr>
          <p:nvPr>
            <p:ph type="ftr" sz="quarter" idx="11"/>
          </p:nvPr>
        </p:nvSpPr>
        <p:spPr>
          <a:xfrm>
            <a:off x="7239000" y="6370088"/>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817D28-3EE0-4AB1-A5DE-F9A36B3FAF2E}"/>
              </a:ext>
            </a:extLst>
          </p:cNvPr>
          <p:cNvSpPr>
            <a:spLocks noGrp="1"/>
          </p:cNvSpPr>
          <p:nvPr>
            <p:ph type="sldNum" sz="quarter" idx="12"/>
          </p:nvPr>
        </p:nvSpPr>
        <p:spPr/>
        <p:txBody>
          <a:bodyPr/>
          <a:lstStyle/>
          <a:p>
            <a:fld id="{5572A5B2-47A7-4710-B9B4-BEC7539190B2}" type="slidenum">
              <a:rPr lang="en-US" smtClean="0"/>
              <a:t>‹#›</a:t>
            </a:fld>
            <a:endParaRPr lang="en-US"/>
          </a:p>
        </p:txBody>
      </p:sp>
    </p:spTree>
    <p:extLst>
      <p:ext uri="{BB962C8B-B14F-4D97-AF65-F5344CB8AC3E}">
        <p14:creationId xmlns:p14="http://schemas.microsoft.com/office/powerpoint/2010/main" val="25545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20F6-6C45-4DAC-8BFA-C6CB1C2F7A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81C08C-DC2D-4006-BCCF-8E546497C6BE}"/>
              </a:ext>
            </a:extLst>
          </p:cNvPr>
          <p:cNvSpPr>
            <a:spLocks noGrp="1"/>
          </p:cNvSpPr>
          <p:nvPr>
            <p:ph type="dt" sz="half" idx="10"/>
          </p:nvPr>
        </p:nvSpPr>
        <p:spPr>
          <a:xfrm>
            <a:off x="838200" y="6356350"/>
            <a:ext cx="2743200" cy="365125"/>
          </a:xfrm>
          <a:prstGeom prst="rect">
            <a:avLst/>
          </a:prstGeom>
        </p:spPr>
        <p:txBody>
          <a:bodyPr/>
          <a:lstStyle/>
          <a:p>
            <a:fld id="{8BC8BB54-24E3-4DC8-B520-F1292CD0977E}" type="datetimeFigureOut">
              <a:rPr lang="en-US" smtClean="0"/>
              <a:t>4/15/2019</a:t>
            </a:fld>
            <a:endParaRPr lang="en-US"/>
          </a:p>
        </p:txBody>
      </p:sp>
      <p:sp>
        <p:nvSpPr>
          <p:cNvPr id="4" name="Footer Placeholder 3">
            <a:extLst>
              <a:ext uri="{FF2B5EF4-FFF2-40B4-BE49-F238E27FC236}">
                <a16:creationId xmlns:a16="http://schemas.microsoft.com/office/drawing/2014/main" id="{7102C9A3-8333-4972-9EA4-4EB916A501B3}"/>
              </a:ext>
            </a:extLst>
          </p:cNvPr>
          <p:cNvSpPr>
            <a:spLocks noGrp="1"/>
          </p:cNvSpPr>
          <p:nvPr>
            <p:ph type="ftr" sz="quarter" idx="11"/>
          </p:nvPr>
        </p:nvSpPr>
        <p:spPr>
          <a:xfrm>
            <a:off x="7239000" y="6370088"/>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6AD5E12-AB0E-4139-9D55-14D4A46CE314}"/>
              </a:ext>
            </a:extLst>
          </p:cNvPr>
          <p:cNvSpPr>
            <a:spLocks noGrp="1"/>
          </p:cNvSpPr>
          <p:nvPr>
            <p:ph type="sldNum" sz="quarter" idx="12"/>
          </p:nvPr>
        </p:nvSpPr>
        <p:spPr/>
        <p:txBody>
          <a:bodyPr/>
          <a:lstStyle/>
          <a:p>
            <a:fld id="{5572A5B2-47A7-4710-B9B4-BEC7539190B2}" type="slidenum">
              <a:rPr lang="en-US" smtClean="0"/>
              <a:t>‹#›</a:t>
            </a:fld>
            <a:endParaRPr lang="en-US"/>
          </a:p>
        </p:txBody>
      </p:sp>
    </p:spTree>
    <p:extLst>
      <p:ext uri="{BB962C8B-B14F-4D97-AF65-F5344CB8AC3E}">
        <p14:creationId xmlns:p14="http://schemas.microsoft.com/office/powerpoint/2010/main" val="345840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C34936-A3A1-4F75-96A7-B3283181298F}"/>
              </a:ext>
            </a:extLst>
          </p:cNvPr>
          <p:cNvSpPr>
            <a:spLocks noGrp="1"/>
          </p:cNvSpPr>
          <p:nvPr>
            <p:ph type="dt" sz="half" idx="10"/>
          </p:nvPr>
        </p:nvSpPr>
        <p:spPr>
          <a:xfrm>
            <a:off x="838200" y="6356350"/>
            <a:ext cx="2743200" cy="365125"/>
          </a:xfrm>
          <a:prstGeom prst="rect">
            <a:avLst/>
          </a:prstGeom>
        </p:spPr>
        <p:txBody>
          <a:bodyPr/>
          <a:lstStyle/>
          <a:p>
            <a:fld id="{8BC8BB54-24E3-4DC8-B520-F1292CD0977E}" type="datetimeFigureOut">
              <a:rPr lang="en-US" smtClean="0"/>
              <a:t>4/15/2019</a:t>
            </a:fld>
            <a:endParaRPr lang="en-US"/>
          </a:p>
        </p:txBody>
      </p:sp>
      <p:sp>
        <p:nvSpPr>
          <p:cNvPr id="3" name="Footer Placeholder 2">
            <a:extLst>
              <a:ext uri="{FF2B5EF4-FFF2-40B4-BE49-F238E27FC236}">
                <a16:creationId xmlns:a16="http://schemas.microsoft.com/office/drawing/2014/main" id="{3647AE63-A96F-4E1C-9AA8-6661B3953091}"/>
              </a:ext>
            </a:extLst>
          </p:cNvPr>
          <p:cNvSpPr>
            <a:spLocks noGrp="1"/>
          </p:cNvSpPr>
          <p:nvPr>
            <p:ph type="ftr" sz="quarter" idx="11"/>
          </p:nvPr>
        </p:nvSpPr>
        <p:spPr>
          <a:xfrm>
            <a:off x="7239000" y="6370088"/>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99E88AA-0F7E-470B-B6F2-8080DA33E7B7}"/>
              </a:ext>
            </a:extLst>
          </p:cNvPr>
          <p:cNvSpPr>
            <a:spLocks noGrp="1"/>
          </p:cNvSpPr>
          <p:nvPr>
            <p:ph type="sldNum" sz="quarter" idx="12"/>
          </p:nvPr>
        </p:nvSpPr>
        <p:spPr/>
        <p:txBody>
          <a:bodyPr/>
          <a:lstStyle/>
          <a:p>
            <a:fld id="{5572A5B2-47A7-4710-B9B4-BEC7539190B2}" type="slidenum">
              <a:rPr lang="en-US" smtClean="0"/>
              <a:t>‹#›</a:t>
            </a:fld>
            <a:endParaRPr lang="en-US"/>
          </a:p>
        </p:txBody>
      </p:sp>
    </p:spTree>
    <p:extLst>
      <p:ext uri="{BB962C8B-B14F-4D97-AF65-F5344CB8AC3E}">
        <p14:creationId xmlns:p14="http://schemas.microsoft.com/office/powerpoint/2010/main" val="44513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BDE2-7E23-4EE7-A6F5-C3F93B12A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28EA63-BA7A-463E-9407-6F1375EB3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166FFE-DA0A-469A-B1DC-BB948238E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43D9A3-8C5F-4995-A418-A090A1EAE60C}"/>
              </a:ext>
            </a:extLst>
          </p:cNvPr>
          <p:cNvSpPr>
            <a:spLocks noGrp="1"/>
          </p:cNvSpPr>
          <p:nvPr>
            <p:ph type="dt" sz="half" idx="10"/>
          </p:nvPr>
        </p:nvSpPr>
        <p:spPr>
          <a:xfrm>
            <a:off x="838200" y="6356350"/>
            <a:ext cx="2743200" cy="365125"/>
          </a:xfrm>
          <a:prstGeom prst="rect">
            <a:avLst/>
          </a:prstGeom>
        </p:spPr>
        <p:txBody>
          <a:bodyPr/>
          <a:lstStyle/>
          <a:p>
            <a:fld id="{8BC8BB54-24E3-4DC8-B520-F1292CD0977E}" type="datetimeFigureOut">
              <a:rPr lang="en-US" smtClean="0"/>
              <a:t>4/15/2019</a:t>
            </a:fld>
            <a:endParaRPr lang="en-US"/>
          </a:p>
        </p:txBody>
      </p:sp>
      <p:sp>
        <p:nvSpPr>
          <p:cNvPr id="6" name="Footer Placeholder 5">
            <a:extLst>
              <a:ext uri="{FF2B5EF4-FFF2-40B4-BE49-F238E27FC236}">
                <a16:creationId xmlns:a16="http://schemas.microsoft.com/office/drawing/2014/main" id="{74A90507-6ECE-432E-AA01-8C5A18A6E641}"/>
              </a:ext>
            </a:extLst>
          </p:cNvPr>
          <p:cNvSpPr>
            <a:spLocks noGrp="1"/>
          </p:cNvSpPr>
          <p:nvPr>
            <p:ph type="ftr" sz="quarter" idx="11"/>
          </p:nvPr>
        </p:nvSpPr>
        <p:spPr>
          <a:xfrm>
            <a:off x="7239000" y="6370088"/>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EC17E0-3F93-4FDF-ACCC-6092DF1E50DB}"/>
              </a:ext>
            </a:extLst>
          </p:cNvPr>
          <p:cNvSpPr>
            <a:spLocks noGrp="1"/>
          </p:cNvSpPr>
          <p:nvPr>
            <p:ph type="sldNum" sz="quarter" idx="12"/>
          </p:nvPr>
        </p:nvSpPr>
        <p:spPr/>
        <p:txBody>
          <a:bodyPr/>
          <a:lstStyle/>
          <a:p>
            <a:fld id="{5572A5B2-47A7-4710-B9B4-BEC7539190B2}" type="slidenum">
              <a:rPr lang="en-US" smtClean="0"/>
              <a:t>‹#›</a:t>
            </a:fld>
            <a:endParaRPr lang="en-US"/>
          </a:p>
        </p:txBody>
      </p:sp>
    </p:spTree>
    <p:extLst>
      <p:ext uri="{BB962C8B-B14F-4D97-AF65-F5344CB8AC3E}">
        <p14:creationId xmlns:p14="http://schemas.microsoft.com/office/powerpoint/2010/main" val="37806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2198-DB38-4AF3-BC7D-52E3537EE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F2F5B0-0A9D-41AF-B306-B5F3382749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A9499A-7DF1-4285-B22C-F6741EA3F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D8782-7951-4F60-8A98-EF7F1BCFD657}"/>
              </a:ext>
            </a:extLst>
          </p:cNvPr>
          <p:cNvSpPr>
            <a:spLocks noGrp="1"/>
          </p:cNvSpPr>
          <p:nvPr>
            <p:ph type="dt" sz="half" idx="10"/>
          </p:nvPr>
        </p:nvSpPr>
        <p:spPr>
          <a:xfrm>
            <a:off x="838200" y="6356350"/>
            <a:ext cx="2743200" cy="365125"/>
          </a:xfrm>
          <a:prstGeom prst="rect">
            <a:avLst/>
          </a:prstGeom>
        </p:spPr>
        <p:txBody>
          <a:bodyPr/>
          <a:lstStyle/>
          <a:p>
            <a:fld id="{8BC8BB54-24E3-4DC8-B520-F1292CD0977E}" type="datetimeFigureOut">
              <a:rPr lang="en-US" smtClean="0"/>
              <a:t>4/15/2019</a:t>
            </a:fld>
            <a:endParaRPr lang="en-US"/>
          </a:p>
        </p:txBody>
      </p:sp>
      <p:sp>
        <p:nvSpPr>
          <p:cNvPr id="6" name="Footer Placeholder 5">
            <a:extLst>
              <a:ext uri="{FF2B5EF4-FFF2-40B4-BE49-F238E27FC236}">
                <a16:creationId xmlns:a16="http://schemas.microsoft.com/office/drawing/2014/main" id="{70354625-8E3C-474A-AE6D-5C64E8C816EA}"/>
              </a:ext>
            </a:extLst>
          </p:cNvPr>
          <p:cNvSpPr>
            <a:spLocks noGrp="1"/>
          </p:cNvSpPr>
          <p:nvPr>
            <p:ph type="ftr" sz="quarter" idx="11"/>
          </p:nvPr>
        </p:nvSpPr>
        <p:spPr>
          <a:xfrm>
            <a:off x="7239000" y="6370088"/>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8C38EB-02ED-490E-B20F-2D9968BDBB0A}"/>
              </a:ext>
            </a:extLst>
          </p:cNvPr>
          <p:cNvSpPr>
            <a:spLocks noGrp="1"/>
          </p:cNvSpPr>
          <p:nvPr>
            <p:ph type="sldNum" sz="quarter" idx="12"/>
          </p:nvPr>
        </p:nvSpPr>
        <p:spPr/>
        <p:txBody>
          <a:bodyPr/>
          <a:lstStyle/>
          <a:p>
            <a:fld id="{5572A5B2-47A7-4710-B9B4-BEC7539190B2}" type="slidenum">
              <a:rPr lang="en-US" smtClean="0"/>
              <a:t>‹#›</a:t>
            </a:fld>
            <a:endParaRPr lang="en-US"/>
          </a:p>
        </p:txBody>
      </p:sp>
    </p:spTree>
    <p:extLst>
      <p:ext uri="{BB962C8B-B14F-4D97-AF65-F5344CB8AC3E}">
        <p14:creationId xmlns:p14="http://schemas.microsoft.com/office/powerpoint/2010/main" val="126231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287ED-4BCE-4F82-A9B9-82FD593AD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18759B2-6EB2-44B3-B691-113E6DF3C8EF}"/>
              </a:ext>
            </a:extLst>
          </p:cNvPr>
          <p:cNvSpPr>
            <a:spLocks noGrp="1"/>
          </p:cNvSpPr>
          <p:nvPr>
            <p:ph type="body" idx="1"/>
          </p:nvPr>
        </p:nvSpPr>
        <p:spPr>
          <a:xfrm>
            <a:off x="838200" y="1825625"/>
            <a:ext cx="10515600" cy="41026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96DF167-0CB9-4C72-8D35-17B368BE324C}"/>
              </a:ext>
            </a:extLst>
          </p:cNvPr>
          <p:cNvSpPr>
            <a:spLocks noGrp="1"/>
          </p:cNvSpPr>
          <p:nvPr>
            <p:ph type="sldNum" sz="quarter" idx="4"/>
          </p:nvPr>
        </p:nvSpPr>
        <p:spPr>
          <a:xfrm>
            <a:off x="5320147" y="6215028"/>
            <a:ext cx="894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2A5B2-47A7-4710-B9B4-BEC7539190B2}" type="slidenum">
              <a:rPr lang="en-US" smtClean="0"/>
              <a:t>‹#›</a:t>
            </a:fld>
            <a:endParaRPr lang="en-US"/>
          </a:p>
        </p:txBody>
      </p:sp>
      <p:pic>
        <p:nvPicPr>
          <p:cNvPr id="7" name="Picture 6">
            <a:extLst>
              <a:ext uri="{FF2B5EF4-FFF2-40B4-BE49-F238E27FC236}">
                <a16:creationId xmlns:a16="http://schemas.microsoft.com/office/drawing/2014/main" id="{C31DD0AE-D9E8-456D-8E71-2AA1D7DADB9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51927" y="5928289"/>
            <a:ext cx="2046017" cy="883597"/>
          </a:xfrm>
          <a:prstGeom prst="rect">
            <a:avLst/>
          </a:prstGeom>
        </p:spPr>
      </p:pic>
      <p:pic>
        <p:nvPicPr>
          <p:cNvPr id="8" name="Picture 2" descr="Image result for save the children action network logo">
            <a:extLst>
              <a:ext uri="{FF2B5EF4-FFF2-40B4-BE49-F238E27FC236}">
                <a16:creationId xmlns:a16="http://schemas.microsoft.com/office/drawing/2014/main" id="{6A032C8C-AE09-454A-852C-0EA616497B4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561549" y="5820792"/>
            <a:ext cx="2142226" cy="1071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8418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B69F-8641-459A-855D-D4B483930833}"/>
              </a:ext>
            </a:extLst>
          </p:cNvPr>
          <p:cNvSpPr>
            <a:spLocks noGrp="1"/>
          </p:cNvSpPr>
          <p:nvPr>
            <p:ph type="ctrTitle"/>
          </p:nvPr>
        </p:nvSpPr>
        <p:spPr/>
        <p:txBody>
          <a:bodyPr/>
          <a:lstStyle/>
          <a:p>
            <a:r>
              <a:rPr lang="en-US" dirty="0"/>
              <a:t>Advocacy 101: Become an Advocate for Kids</a:t>
            </a:r>
          </a:p>
        </p:txBody>
      </p:sp>
      <p:sp>
        <p:nvSpPr>
          <p:cNvPr id="3" name="Subtitle 2">
            <a:extLst>
              <a:ext uri="{FF2B5EF4-FFF2-40B4-BE49-F238E27FC236}">
                <a16:creationId xmlns:a16="http://schemas.microsoft.com/office/drawing/2014/main" id="{84F3BDB5-4B78-4229-906A-CBF7EA0B86D1}"/>
              </a:ext>
            </a:extLst>
          </p:cNvPr>
          <p:cNvSpPr>
            <a:spLocks noGrp="1"/>
          </p:cNvSpPr>
          <p:nvPr>
            <p:ph type="subTitle" idx="1"/>
          </p:nvPr>
        </p:nvSpPr>
        <p:spPr/>
        <p:txBody>
          <a:bodyPr/>
          <a:lstStyle/>
          <a:p>
            <a:r>
              <a:rPr lang="en-US" dirty="0"/>
              <a:t>Laura Knudtson – Parent Possible</a:t>
            </a:r>
          </a:p>
          <a:p>
            <a:r>
              <a:rPr lang="en-US" dirty="0"/>
              <a:t>Jennifer Spires – Save the Children Action Network</a:t>
            </a:r>
          </a:p>
          <a:p>
            <a:endParaRPr lang="en-US" dirty="0"/>
          </a:p>
        </p:txBody>
      </p:sp>
    </p:spTree>
    <p:extLst>
      <p:ext uri="{BB962C8B-B14F-4D97-AF65-F5344CB8AC3E}">
        <p14:creationId xmlns:p14="http://schemas.microsoft.com/office/powerpoint/2010/main" val="12561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01B1-8681-48FF-8A36-A18FC96FC119}"/>
              </a:ext>
            </a:extLst>
          </p:cNvPr>
          <p:cNvSpPr>
            <a:spLocks noGrp="1"/>
          </p:cNvSpPr>
          <p:nvPr>
            <p:ph type="title"/>
          </p:nvPr>
        </p:nvSpPr>
        <p:spPr/>
        <p:txBody>
          <a:bodyPr/>
          <a:lstStyle/>
          <a:p>
            <a:r>
              <a:rPr lang="en-US" dirty="0"/>
              <a:t>Take Action Now!</a:t>
            </a:r>
          </a:p>
        </p:txBody>
      </p:sp>
      <p:sp>
        <p:nvSpPr>
          <p:cNvPr id="4" name="Content Placeholder 3">
            <a:extLst>
              <a:ext uri="{FF2B5EF4-FFF2-40B4-BE49-F238E27FC236}">
                <a16:creationId xmlns:a16="http://schemas.microsoft.com/office/drawing/2014/main" id="{895929B6-0E55-494F-9573-226249293EA8}"/>
              </a:ext>
            </a:extLst>
          </p:cNvPr>
          <p:cNvSpPr>
            <a:spLocks noGrp="1"/>
          </p:cNvSpPr>
          <p:nvPr>
            <p:ph sz="half" idx="2"/>
          </p:nvPr>
        </p:nvSpPr>
        <p:spPr>
          <a:xfrm>
            <a:off x="6172200" y="1904695"/>
            <a:ext cx="5181600" cy="3524783"/>
          </a:xfrm>
        </p:spPr>
        <p:txBody>
          <a:bodyPr/>
          <a:lstStyle/>
          <a:p>
            <a:pPr marL="0" indent="0" algn="r">
              <a:buNone/>
            </a:pPr>
            <a:endParaRPr lang="en-US" dirty="0"/>
          </a:p>
          <a:p>
            <a:pPr marL="0" indent="0" algn="r">
              <a:buNone/>
            </a:pPr>
            <a:r>
              <a:rPr lang="en-US" dirty="0"/>
              <a:t>“Never doubt that a small group of thoughtful, committed citizens can change the world. Indeed, it is the only thing that ever has.”</a:t>
            </a:r>
          </a:p>
          <a:p>
            <a:pPr marL="0" indent="0" algn="r">
              <a:buNone/>
            </a:pPr>
            <a:r>
              <a:rPr lang="en-US" dirty="0"/>
              <a:t>-Margaret Mead</a:t>
            </a:r>
          </a:p>
          <a:p>
            <a:pPr marL="0" indent="0">
              <a:buNone/>
            </a:pPr>
            <a:endParaRPr lang="en-US" dirty="0"/>
          </a:p>
          <a:p>
            <a:pPr marL="0" indent="0">
              <a:buNone/>
            </a:pPr>
            <a:endParaRPr lang="en-US" dirty="0"/>
          </a:p>
        </p:txBody>
      </p:sp>
      <p:pic>
        <p:nvPicPr>
          <p:cNvPr id="3" name="Picture 2" descr="45893028_10155583739770163_499949401733595136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31" y="1641980"/>
            <a:ext cx="4845663" cy="3634247"/>
          </a:xfrm>
          <a:prstGeom prst="rect">
            <a:avLst/>
          </a:prstGeom>
        </p:spPr>
      </p:pic>
    </p:spTree>
    <p:extLst>
      <p:ext uri="{BB962C8B-B14F-4D97-AF65-F5344CB8AC3E}">
        <p14:creationId xmlns:p14="http://schemas.microsoft.com/office/powerpoint/2010/main" val="235062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7122-239D-4F59-B47E-7A2E96D49801}"/>
              </a:ext>
            </a:extLst>
          </p:cNvPr>
          <p:cNvSpPr>
            <a:spLocks noGrp="1"/>
          </p:cNvSpPr>
          <p:nvPr>
            <p:ph type="title"/>
          </p:nvPr>
        </p:nvSpPr>
        <p:spPr/>
        <p:txBody>
          <a:bodyPr>
            <a:normAutofit/>
          </a:bodyPr>
          <a:lstStyle/>
          <a:p>
            <a:r>
              <a:rPr lang="en-US" sz="4000" dirty="0"/>
              <a:t>Save the Children Action Network (SCAN)</a:t>
            </a:r>
          </a:p>
        </p:txBody>
      </p:sp>
      <p:sp>
        <p:nvSpPr>
          <p:cNvPr id="3" name="Content Placeholder 2">
            <a:extLst>
              <a:ext uri="{FF2B5EF4-FFF2-40B4-BE49-F238E27FC236}">
                <a16:creationId xmlns:a16="http://schemas.microsoft.com/office/drawing/2014/main" id="{2E356B03-8F10-400B-A007-41735499EC66}"/>
              </a:ext>
            </a:extLst>
          </p:cNvPr>
          <p:cNvSpPr>
            <a:spLocks noGrp="1"/>
          </p:cNvSpPr>
          <p:nvPr>
            <p:ph sz="half" idx="1"/>
          </p:nvPr>
        </p:nvSpPr>
        <p:spPr>
          <a:xfrm>
            <a:off x="838200" y="1825625"/>
            <a:ext cx="4774035" cy="4351338"/>
          </a:xfrm>
        </p:spPr>
        <p:txBody>
          <a:bodyPr/>
          <a:lstStyle/>
          <a:p>
            <a:r>
              <a:rPr lang="en-US" dirty="0"/>
              <a:t>Advocate on early childhood issues at the state, federal, and international level</a:t>
            </a:r>
          </a:p>
          <a:p>
            <a:r>
              <a:rPr lang="en-US" dirty="0"/>
              <a:t>Work alongside other advocacy groups including Full Day Kindergarten NOW!</a:t>
            </a:r>
          </a:p>
          <a:p>
            <a:r>
              <a:rPr lang="en-US" dirty="0"/>
              <a:t>Organize community events</a:t>
            </a:r>
          </a:p>
          <a:p>
            <a:r>
              <a:rPr lang="en-US" dirty="0"/>
              <a:t>Empower volunteers to advocate</a:t>
            </a:r>
          </a:p>
        </p:txBody>
      </p:sp>
      <p:pic>
        <p:nvPicPr>
          <p:cNvPr id="4" name="Picture 3" descr="IMG_0307.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793001" y="2353507"/>
            <a:ext cx="3415318" cy="2561489"/>
          </a:xfrm>
          <a:prstGeom prst="rect">
            <a:avLst/>
          </a:prstGeom>
        </p:spPr>
      </p:pic>
      <p:pic>
        <p:nvPicPr>
          <p:cNvPr id="7" name="Picture 6" descr="56372207_10216674220479822_9097509377455161344_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627" y="1532515"/>
            <a:ext cx="3385784" cy="2254985"/>
          </a:xfrm>
          <a:prstGeom prst="rect">
            <a:avLst/>
          </a:prstGeom>
        </p:spPr>
      </p:pic>
      <p:pic>
        <p:nvPicPr>
          <p:cNvPr id="11" name="Picture 10" descr="45057766_350951785653464_3109418333594714112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803" y="3870176"/>
            <a:ext cx="3021995" cy="2266497"/>
          </a:xfrm>
          <a:prstGeom prst="rect">
            <a:avLst/>
          </a:prstGeom>
        </p:spPr>
      </p:pic>
    </p:spTree>
    <p:extLst>
      <p:ext uri="{BB962C8B-B14F-4D97-AF65-F5344CB8AC3E}">
        <p14:creationId xmlns:p14="http://schemas.microsoft.com/office/powerpoint/2010/main" val="26117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7122-239D-4F59-B47E-7A2E96D49801}"/>
              </a:ext>
            </a:extLst>
          </p:cNvPr>
          <p:cNvSpPr>
            <a:spLocks noGrp="1"/>
          </p:cNvSpPr>
          <p:nvPr>
            <p:ph type="title"/>
          </p:nvPr>
        </p:nvSpPr>
        <p:spPr/>
        <p:txBody>
          <a:bodyPr/>
          <a:lstStyle/>
          <a:p>
            <a:r>
              <a:rPr lang="en-US" dirty="0"/>
              <a:t>Parent Possible Advocacy Work</a:t>
            </a:r>
          </a:p>
        </p:txBody>
      </p:sp>
      <p:sp>
        <p:nvSpPr>
          <p:cNvPr id="3" name="Content Placeholder 2">
            <a:extLst>
              <a:ext uri="{FF2B5EF4-FFF2-40B4-BE49-F238E27FC236}">
                <a16:creationId xmlns:a16="http://schemas.microsoft.com/office/drawing/2014/main" id="{2E356B03-8F10-400B-A007-41735499EC66}"/>
              </a:ext>
            </a:extLst>
          </p:cNvPr>
          <p:cNvSpPr>
            <a:spLocks noGrp="1"/>
          </p:cNvSpPr>
          <p:nvPr>
            <p:ph sz="half" idx="1"/>
          </p:nvPr>
        </p:nvSpPr>
        <p:spPr>
          <a:xfrm>
            <a:off x="838200" y="1825625"/>
            <a:ext cx="4774035" cy="4351338"/>
          </a:xfrm>
        </p:spPr>
        <p:txBody>
          <a:bodyPr/>
          <a:lstStyle/>
          <a:p>
            <a:r>
              <a:rPr lang="en-US" dirty="0"/>
              <a:t>Chair the Colorado Home Visiting Coalition</a:t>
            </a:r>
          </a:p>
          <a:p>
            <a:r>
              <a:rPr lang="en-US" dirty="0"/>
              <a:t>Advocate for state and federal policies that support families with young children</a:t>
            </a:r>
          </a:p>
          <a:p>
            <a:r>
              <a:rPr lang="en-US" dirty="0"/>
              <a:t>Coordinate with other advocacy groups in Colorado</a:t>
            </a:r>
          </a:p>
          <a:p>
            <a:r>
              <a:rPr lang="en-US" dirty="0"/>
              <a:t>Develop and summarize data to support our positions</a:t>
            </a:r>
          </a:p>
        </p:txBody>
      </p:sp>
      <p:pic>
        <p:nvPicPr>
          <p:cNvPr id="6" name="Content Placeholder 5">
            <a:extLst>
              <a:ext uri="{FF2B5EF4-FFF2-40B4-BE49-F238E27FC236}">
                <a16:creationId xmlns:a16="http://schemas.microsoft.com/office/drawing/2014/main" id="{5A5375DB-8756-4372-9B2E-11A4D0F4215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13170" y="1485645"/>
            <a:ext cx="2591140" cy="1943355"/>
          </a:xfrm>
        </p:spPr>
      </p:pic>
      <p:pic>
        <p:nvPicPr>
          <p:cNvPr id="8" name="Picture 7">
            <a:extLst>
              <a:ext uri="{FF2B5EF4-FFF2-40B4-BE49-F238E27FC236}">
                <a16:creationId xmlns:a16="http://schemas.microsoft.com/office/drawing/2014/main" id="{C920E88C-C551-4425-B565-AF3F2D54B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4043" y="1485645"/>
            <a:ext cx="2849490" cy="3799320"/>
          </a:xfrm>
          <a:prstGeom prst="rect">
            <a:avLst/>
          </a:prstGeom>
        </p:spPr>
      </p:pic>
      <p:pic>
        <p:nvPicPr>
          <p:cNvPr id="10" name="Picture 9">
            <a:extLst>
              <a:ext uri="{FF2B5EF4-FFF2-40B4-BE49-F238E27FC236}">
                <a16:creationId xmlns:a16="http://schemas.microsoft.com/office/drawing/2014/main" id="{56CC4BA8-ABED-4B95-9BA4-958DFE2F3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0891" y="3528291"/>
            <a:ext cx="2328285" cy="3103611"/>
          </a:xfrm>
          <a:prstGeom prst="rect">
            <a:avLst/>
          </a:prstGeom>
        </p:spPr>
      </p:pic>
    </p:spTree>
    <p:extLst>
      <p:ext uri="{BB962C8B-B14F-4D97-AF65-F5344CB8AC3E}">
        <p14:creationId xmlns:p14="http://schemas.microsoft.com/office/powerpoint/2010/main" val="399107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584C-27FF-4AA1-AC03-9A77E5E99BB2}"/>
              </a:ext>
            </a:extLst>
          </p:cNvPr>
          <p:cNvSpPr>
            <a:spLocks noGrp="1"/>
          </p:cNvSpPr>
          <p:nvPr>
            <p:ph type="title"/>
          </p:nvPr>
        </p:nvSpPr>
        <p:spPr/>
        <p:txBody>
          <a:bodyPr/>
          <a:lstStyle/>
          <a:p>
            <a:r>
              <a:rPr lang="en-US" dirty="0"/>
              <a:t>Why is advocacy important?</a:t>
            </a:r>
          </a:p>
        </p:txBody>
      </p:sp>
      <p:sp>
        <p:nvSpPr>
          <p:cNvPr id="3" name="Content Placeholder 2">
            <a:extLst>
              <a:ext uri="{FF2B5EF4-FFF2-40B4-BE49-F238E27FC236}">
                <a16:creationId xmlns:a16="http://schemas.microsoft.com/office/drawing/2014/main" id="{567ACE91-B109-4A50-95DA-F0D03FA3E73A}"/>
              </a:ext>
            </a:extLst>
          </p:cNvPr>
          <p:cNvSpPr>
            <a:spLocks noGrp="1"/>
          </p:cNvSpPr>
          <p:nvPr>
            <p:ph sz="half" idx="1"/>
          </p:nvPr>
        </p:nvSpPr>
        <p:spPr>
          <a:xfrm>
            <a:off x="838199" y="1825625"/>
            <a:ext cx="6738258" cy="4351338"/>
          </a:xfrm>
        </p:spPr>
        <p:txBody>
          <a:bodyPr>
            <a:normAutofit/>
          </a:bodyPr>
          <a:lstStyle/>
          <a:p>
            <a:r>
              <a:rPr lang="en-US" dirty="0"/>
              <a:t>Kids can’t vote</a:t>
            </a:r>
          </a:p>
          <a:p>
            <a:r>
              <a:rPr lang="en-US" dirty="0"/>
              <a:t>Find your passion</a:t>
            </a:r>
          </a:p>
          <a:p>
            <a:r>
              <a:rPr lang="en-US" dirty="0"/>
              <a:t>Tools to be a better advocate</a:t>
            </a:r>
          </a:p>
          <a:p>
            <a:r>
              <a:rPr lang="en-US" dirty="0"/>
              <a:t>Find your legislators! </a:t>
            </a:r>
          </a:p>
          <a:p>
            <a:pPr marL="0" indent="0">
              <a:buNone/>
            </a:pPr>
            <a:r>
              <a:rPr lang="en-US" dirty="0"/>
              <a:t>	State:    </a:t>
            </a:r>
          </a:p>
          <a:p>
            <a:pPr marL="0" indent="0">
              <a:buNone/>
            </a:pPr>
            <a:r>
              <a:rPr lang="en-US" dirty="0"/>
              <a:t>	leg.colorado.gov/</a:t>
            </a:r>
            <a:r>
              <a:rPr lang="en-US" dirty="0" err="1"/>
              <a:t>findmylegislator</a:t>
            </a:r>
            <a:endParaRPr lang="en-US" dirty="0"/>
          </a:p>
          <a:p>
            <a:pPr marL="0" indent="0">
              <a:buNone/>
            </a:pPr>
            <a:r>
              <a:rPr lang="en-US" dirty="0"/>
              <a:t>	Federal: </a:t>
            </a:r>
          </a:p>
          <a:p>
            <a:pPr marL="0" indent="0">
              <a:buNone/>
            </a:pPr>
            <a:r>
              <a:rPr lang="en-US" dirty="0"/>
              <a:t>	www.govtrack.us/congress/members</a:t>
            </a:r>
          </a:p>
          <a:p>
            <a:pPr marL="0" indent="0">
              <a:buNone/>
            </a:pPr>
            <a:endParaRPr lang="en-US" dirty="0"/>
          </a:p>
        </p:txBody>
      </p:sp>
      <p:pic>
        <p:nvPicPr>
          <p:cNvPr id="6" name="Content Placeholder 5">
            <a:extLst>
              <a:ext uri="{FF2B5EF4-FFF2-40B4-BE49-F238E27FC236}">
                <a16:creationId xmlns:a16="http://schemas.microsoft.com/office/drawing/2014/main" id="{60C69F10-CA5B-40C9-A445-78DEA4301B8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78714" y="1758497"/>
            <a:ext cx="3880077" cy="2586718"/>
          </a:xfrm>
        </p:spPr>
      </p:pic>
    </p:spTree>
    <p:extLst>
      <p:ext uri="{BB962C8B-B14F-4D97-AF65-F5344CB8AC3E}">
        <p14:creationId xmlns:p14="http://schemas.microsoft.com/office/powerpoint/2010/main" val="41989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584C-27FF-4AA1-AC03-9A77E5E99BB2}"/>
              </a:ext>
            </a:extLst>
          </p:cNvPr>
          <p:cNvSpPr>
            <a:spLocks noGrp="1"/>
          </p:cNvSpPr>
          <p:nvPr>
            <p:ph type="title"/>
          </p:nvPr>
        </p:nvSpPr>
        <p:spPr/>
        <p:txBody>
          <a:bodyPr/>
          <a:lstStyle/>
          <a:p>
            <a:r>
              <a:rPr lang="en-US" dirty="0"/>
              <a:t>Why is advocacy important?</a:t>
            </a:r>
          </a:p>
        </p:txBody>
      </p:sp>
      <p:pic>
        <p:nvPicPr>
          <p:cNvPr id="8" name="Picture 7" descr="EffectiveStrategi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057" y="1389091"/>
            <a:ext cx="7473263" cy="4604849"/>
          </a:xfrm>
          <a:prstGeom prst="rect">
            <a:avLst/>
          </a:prstGeom>
        </p:spPr>
      </p:pic>
    </p:spTree>
    <p:extLst>
      <p:ext uri="{BB962C8B-B14F-4D97-AF65-F5344CB8AC3E}">
        <p14:creationId xmlns:p14="http://schemas.microsoft.com/office/powerpoint/2010/main" val="196348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584C-27FF-4AA1-AC03-9A77E5E99BB2}"/>
              </a:ext>
            </a:extLst>
          </p:cNvPr>
          <p:cNvSpPr>
            <a:spLocks noGrp="1"/>
          </p:cNvSpPr>
          <p:nvPr>
            <p:ph type="title"/>
          </p:nvPr>
        </p:nvSpPr>
        <p:spPr/>
        <p:txBody>
          <a:bodyPr/>
          <a:lstStyle/>
          <a:p>
            <a:r>
              <a:rPr lang="en-US" dirty="0"/>
              <a:t>Why are you here? Telling your story</a:t>
            </a:r>
          </a:p>
        </p:txBody>
      </p:sp>
      <p:sp>
        <p:nvSpPr>
          <p:cNvPr id="3" name="Content Placeholder 2">
            <a:extLst>
              <a:ext uri="{FF2B5EF4-FFF2-40B4-BE49-F238E27FC236}">
                <a16:creationId xmlns:a16="http://schemas.microsoft.com/office/drawing/2014/main" id="{567ACE91-B109-4A50-95DA-F0D03FA3E73A}"/>
              </a:ext>
            </a:extLst>
          </p:cNvPr>
          <p:cNvSpPr>
            <a:spLocks noGrp="1"/>
          </p:cNvSpPr>
          <p:nvPr>
            <p:ph sz="half" idx="1"/>
          </p:nvPr>
        </p:nvSpPr>
        <p:spPr/>
        <p:txBody>
          <a:bodyPr/>
          <a:lstStyle/>
          <a:p>
            <a:r>
              <a:rPr lang="en-US" dirty="0"/>
              <a:t>Each of us has a compelling story to tell. </a:t>
            </a:r>
          </a:p>
          <a:p>
            <a:r>
              <a:rPr lang="en-US" dirty="0"/>
              <a:t>What will I be calling on others to do?</a:t>
            </a:r>
          </a:p>
          <a:p>
            <a:r>
              <a:rPr lang="en-US" dirty="0"/>
              <a:t>What stories from my life show a need for action?</a:t>
            </a:r>
          </a:p>
          <a:p>
            <a:r>
              <a:rPr lang="en-US" dirty="0"/>
              <a:t>What moved me to action and what might inspire others?</a:t>
            </a:r>
          </a:p>
          <a:p>
            <a:pPr marL="0" indent="0">
              <a:buNone/>
            </a:pPr>
            <a:endParaRPr lang="en-US" dirty="0"/>
          </a:p>
          <a:p>
            <a:endParaRPr lang="en-US" dirty="0"/>
          </a:p>
          <a:p>
            <a:endParaRPr lang="en-US" dirty="0"/>
          </a:p>
        </p:txBody>
      </p:sp>
      <p:pic>
        <p:nvPicPr>
          <p:cNvPr id="4" name="Picture 3" descr="yourstorymatter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668" y="1948483"/>
            <a:ext cx="5050982" cy="3371530"/>
          </a:xfrm>
          <a:prstGeom prst="rect">
            <a:avLst/>
          </a:prstGeom>
        </p:spPr>
      </p:pic>
    </p:spTree>
    <p:extLst>
      <p:ext uri="{BB962C8B-B14F-4D97-AF65-F5344CB8AC3E}">
        <p14:creationId xmlns:p14="http://schemas.microsoft.com/office/powerpoint/2010/main" val="79129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584C-27FF-4AA1-AC03-9A77E5E99BB2}"/>
              </a:ext>
            </a:extLst>
          </p:cNvPr>
          <p:cNvSpPr>
            <a:spLocks noGrp="1"/>
          </p:cNvSpPr>
          <p:nvPr>
            <p:ph type="title"/>
          </p:nvPr>
        </p:nvSpPr>
        <p:spPr/>
        <p:txBody>
          <a:bodyPr/>
          <a:lstStyle/>
          <a:p>
            <a:r>
              <a:rPr lang="en-US" dirty="0"/>
              <a:t>Creating an Elevator Pitch</a:t>
            </a:r>
          </a:p>
        </p:txBody>
      </p:sp>
      <p:sp>
        <p:nvSpPr>
          <p:cNvPr id="3" name="Content Placeholder 2">
            <a:extLst>
              <a:ext uri="{FF2B5EF4-FFF2-40B4-BE49-F238E27FC236}">
                <a16:creationId xmlns:a16="http://schemas.microsoft.com/office/drawing/2014/main" id="{567ACE91-B109-4A50-95DA-F0D03FA3E73A}"/>
              </a:ext>
            </a:extLst>
          </p:cNvPr>
          <p:cNvSpPr>
            <a:spLocks noGrp="1"/>
          </p:cNvSpPr>
          <p:nvPr>
            <p:ph sz="half" idx="1"/>
          </p:nvPr>
        </p:nvSpPr>
        <p:spPr/>
        <p:txBody>
          <a:bodyPr/>
          <a:lstStyle/>
          <a:p>
            <a:r>
              <a:rPr lang="en-US" dirty="0"/>
              <a:t>Short</a:t>
            </a:r>
          </a:p>
          <a:p>
            <a:r>
              <a:rPr lang="en-US" dirty="0"/>
              <a:t>Personal – Why do you care?</a:t>
            </a:r>
          </a:p>
          <a:p>
            <a:r>
              <a:rPr lang="en-US" dirty="0"/>
              <a:t>Urgency – Why should someone care now?</a:t>
            </a:r>
          </a:p>
          <a:p>
            <a:r>
              <a:rPr lang="en-US" dirty="0"/>
              <a:t>Ask – How can this person help?</a:t>
            </a:r>
          </a:p>
          <a:p>
            <a:endParaRPr lang="en-US" dirty="0"/>
          </a:p>
        </p:txBody>
      </p:sp>
      <p:pic>
        <p:nvPicPr>
          <p:cNvPr id="6" name="Content Placeholder 5">
            <a:extLst>
              <a:ext uri="{FF2B5EF4-FFF2-40B4-BE49-F238E27FC236}">
                <a16:creationId xmlns:a16="http://schemas.microsoft.com/office/drawing/2014/main" id="{60C69F10-CA5B-40C9-A445-78DEA4301B8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9827" y="1825625"/>
            <a:ext cx="4993482" cy="3328988"/>
          </a:xfrm>
        </p:spPr>
      </p:pic>
    </p:spTree>
    <p:extLst>
      <p:ext uri="{BB962C8B-B14F-4D97-AF65-F5344CB8AC3E}">
        <p14:creationId xmlns:p14="http://schemas.microsoft.com/office/powerpoint/2010/main" val="257232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F3EE-BDA2-49FD-89D9-96BA1D5A12A7}"/>
              </a:ext>
            </a:extLst>
          </p:cNvPr>
          <p:cNvSpPr>
            <a:spLocks noGrp="1"/>
          </p:cNvSpPr>
          <p:nvPr>
            <p:ph type="title"/>
          </p:nvPr>
        </p:nvSpPr>
        <p:spPr/>
        <p:txBody>
          <a:bodyPr/>
          <a:lstStyle/>
          <a:p>
            <a:r>
              <a:rPr lang="en-US" dirty="0"/>
              <a:t>Exercise: Developing your pitch</a:t>
            </a:r>
          </a:p>
        </p:txBody>
      </p:sp>
      <p:sp>
        <p:nvSpPr>
          <p:cNvPr id="3" name="Content Placeholder 2">
            <a:extLst>
              <a:ext uri="{FF2B5EF4-FFF2-40B4-BE49-F238E27FC236}">
                <a16:creationId xmlns:a16="http://schemas.microsoft.com/office/drawing/2014/main" id="{712583C8-7F91-4224-8709-DBE40D9EB7AE}"/>
              </a:ext>
            </a:extLst>
          </p:cNvPr>
          <p:cNvSpPr>
            <a:spLocks noGrp="1"/>
          </p:cNvSpPr>
          <p:nvPr>
            <p:ph sz="half" idx="1"/>
          </p:nvPr>
        </p:nvSpPr>
        <p:spPr/>
        <p:txBody>
          <a:bodyPr/>
          <a:lstStyle/>
          <a:p>
            <a:r>
              <a:rPr lang="en-US" dirty="0"/>
              <a:t>Pair up with someone you don’t know</a:t>
            </a:r>
          </a:p>
          <a:p>
            <a:r>
              <a:rPr lang="en-US" dirty="0"/>
              <a:t>Practice your pitch with that person</a:t>
            </a:r>
          </a:p>
          <a:p>
            <a:pPr lvl="1"/>
            <a:r>
              <a:rPr lang="en-US" dirty="0"/>
              <a:t>Why do you care?</a:t>
            </a:r>
          </a:p>
          <a:p>
            <a:pPr lvl="1"/>
            <a:r>
              <a:rPr lang="en-US" dirty="0"/>
              <a:t>Why is the issue urgent?</a:t>
            </a:r>
          </a:p>
          <a:p>
            <a:pPr lvl="1"/>
            <a:r>
              <a:rPr lang="en-US" dirty="0"/>
              <a:t>What can the person do?</a:t>
            </a:r>
          </a:p>
        </p:txBody>
      </p:sp>
      <p:pic>
        <p:nvPicPr>
          <p:cNvPr id="6" name="Content Placeholder 5">
            <a:extLst>
              <a:ext uri="{FF2B5EF4-FFF2-40B4-BE49-F238E27FC236}">
                <a16:creationId xmlns:a16="http://schemas.microsoft.com/office/drawing/2014/main" id="{23907FC8-D23D-4A7D-B623-B661051FCEE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4289" y="1690688"/>
            <a:ext cx="3315189" cy="2210126"/>
          </a:xfrm>
        </p:spPr>
      </p:pic>
      <p:pic>
        <p:nvPicPr>
          <p:cNvPr id="8" name="Picture 7">
            <a:extLst>
              <a:ext uri="{FF2B5EF4-FFF2-40B4-BE49-F238E27FC236}">
                <a16:creationId xmlns:a16="http://schemas.microsoft.com/office/drawing/2014/main" id="{ADB7B059-3CC0-46F9-8D5B-CCB5FA4A4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7671" y="4001294"/>
            <a:ext cx="2806129" cy="1870753"/>
          </a:xfrm>
          <a:prstGeom prst="rect">
            <a:avLst/>
          </a:prstGeom>
        </p:spPr>
      </p:pic>
    </p:spTree>
    <p:extLst>
      <p:ext uri="{BB962C8B-B14F-4D97-AF65-F5344CB8AC3E}">
        <p14:creationId xmlns:p14="http://schemas.microsoft.com/office/powerpoint/2010/main" val="37208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01B1-8681-48FF-8A36-A18FC96FC119}"/>
              </a:ext>
            </a:extLst>
          </p:cNvPr>
          <p:cNvSpPr>
            <a:spLocks noGrp="1"/>
          </p:cNvSpPr>
          <p:nvPr>
            <p:ph type="title"/>
          </p:nvPr>
        </p:nvSpPr>
        <p:spPr/>
        <p:txBody>
          <a:bodyPr/>
          <a:lstStyle/>
          <a:p>
            <a:r>
              <a:rPr lang="en-US" dirty="0"/>
              <a:t>Elevator Pitch Debrief</a:t>
            </a:r>
          </a:p>
        </p:txBody>
      </p:sp>
      <p:pic>
        <p:nvPicPr>
          <p:cNvPr id="5" name="Content Placeholder 4">
            <a:extLst>
              <a:ext uri="{FF2B5EF4-FFF2-40B4-BE49-F238E27FC236}">
                <a16:creationId xmlns:a16="http://schemas.microsoft.com/office/drawing/2014/main" id="{2BB94632-13CF-4942-87E0-D8B9B1877CD1}"/>
              </a:ext>
            </a:extLst>
          </p:cNvPr>
          <p:cNvPicPr>
            <a:picLocks noGrp="1" noChangeAspect="1"/>
          </p:cNvPicPr>
          <p:nvPr>
            <p:ph sz="half" idx="1"/>
          </p:nvPr>
        </p:nvPicPr>
        <p:blipFill>
          <a:blip r:embed="rId3"/>
          <a:stretch>
            <a:fillRect/>
          </a:stretch>
        </p:blipFill>
        <p:spPr>
          <a:xfrm>
            <a:off x="1027722" y="1690688"/>
            <a:ext cx="4759853" cy="3505426"/>
          </a:xfrm>
          <a:prstGeom prst="rect">
            <a:avLst/>
          </a:prstGeom>
        </p:spPr>
      </p:pic>
      <p:sp>
        <p:nvSpPr>
          <p:cNvPr id="4" name="Content Placeholder 3">
            <a:extLst>
              <a:ext uri="{FF2B5EF4-FFF2-40B4-BE49-F238E27FC236}">
                <a16:creationId xmlns:a16="http://schemas.microsoft.com/office/drawing/2014/main" id="{895929B6-0E55-494F-9573-226249293EA8}"/>
              </a:ext>
            </a:extLst>
          </p:cNvPr>
          <p:cNvSpPr>
            <a:spLocks noGrp="1"/>
          </p:cNvSpPr>
          <p:nvPr>
            <p:ph sz="half" idx="2"/>
          </p:nvPr>
        </p:nvSpPr>
        <p:spPr/>
        <p:txBody>
          <a:bodyPr/>
          <a:lstStyle/>
          <a:p>
            <a:r>
              <a:rPr lang="en-US" dirty="0"/>
              <a:t>Reactions</a:t>
            </a:r>
          </a:p>
          <a:p>
            <a:r>
              <a:rPr lang="en-US" dirty="0"/>
              <a:t>What worked?</a:t>
            </a:r>
          </a:p>
          <a:p>
            <a:r>
              <a:rPr lang="en-US" dirty="0"/>
              <a:t>What did not work?</a:t>
            </a:r>
          </a:p>
          <a:p>
            <a:r>
              <a:rPr lang="en-US" dirty="0"/>
              <a:t>What would you do differently?</a:t>
            </a:r>
          </a:p>
          <a:p>
            <a:pPr marL="0" indent="0">
              <a:buNone/>
            </a:pPr>
            <a:endParaRPr lang="en-US" dirty="0"/>
          </a:p>
        </p:txBody>
      </p:sp>
    </p:spTree>
    <p:extLst>
      <p:ext uri="{BB962C8B-B14F-4D97-AF65-F5344CB8AC3E}">
        <p14:creationId xmlns:p14="http://schemas.microsoft.com/office/powerpoint/2010/main" val="1302120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venir LT Pro 45 Boo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1801D9FCF2DC4A94C01FE472AD70CA" ma:contentTypeVersion="14" ma:contentTypeDescription="Create a new document." ma:contentTypeScope="" ma:versionID="17edf336504b3ac03652d8086ff9a876">
  <xsd:schema xmlns:xsd="http://www.w3.org/2001/XMLSchema" xmlns:xs="http://www.w3.org/2001/XMLSchema" xmlns:p="http://schemas.microsoft.com/office/2006/metadata/properties" xmlns:ns2="6a43161d-dc77-421e-b8d8-79e54780ddb5" xmlns:ns3="5d668cf6-794b-4849-8d41-9115b7b8a2aa" targetNamespace="http://schemas.microsoft.com/office/2006/metadata/properties" ma:root="true" ma:fieldsID="e58fa52dd8666b2ffa308561b44526ed" ns2:_="" ns3:_="">
    <xsd:import namespace="6a43161d-dc77-421e-b8d8-79e54780ddb5"/>
    <xsd:import namespace="5d668cf6-794b-4849-8d41-9115b7b8a2a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3161d-dc77-421e-b8d8-79e54780ddb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d668cf6-794b-4849-8d41-9115b7b8a2a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B70122-1C4F-4458-A80C-DDA89A3914C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a43161d-dc77-421e-b8d8-79e54780ddb5"/>
    <ds:schemaRef ds:uri="http://purl.org/dc/elements/1.1/"/>
    <ds:schemaRef ds:uri="http://schemas.microsoft.com/office/2006/metadata/properties"/>
    <ds:schemaRef ds:uri="74e43dbc-093c-4364-a2a1-b1e6308ded38"/>
    <ds:schemaRef ds:uri="http://www.w3.org/XML/1998/namespace"/>
    <ds:schemaRef ds:uri="http://purl.org/dc/dcmitype/"/>
  </ds:schemaRefs>
</ds:datastoreItem>
</file>

<file path=customXml/itemProps2.xml><?xml version="1.0" encoding="utf-8"?>
<ds:datastoreItem xmlns:ds="http://schemas.openxmlformats.org/officeDocument/2006/customXml" ds:itemID="{B9EB7D37-1DAE-4668-BE7B-4464B012F9F8}">
  <ds:schemaRefs>
    <ds:schemaRef ds:uri="http://schemas.microsoft.com/sharepoint/v3/contenttype/forms"/>
  </ds:schemaRefs>
</ds:datastoreItem>
</file>

<file path=customXml/itemProps3.xml><?xml version="1.0" encoding="utf-8"?>
<ds:datastoreItem xmlns:ds="http://schemas.openxmlformats.org/officeDocument/2006/customXml" ds:itemID="{7B42B2E1-FF56-4218-A959-054D2892AC47}"/>
</file>

<file path=docProps/app.xml><?xml version="1.0" encoding="utf-8"?>
<Properties xmlns="http://schemas.openxmlformats.org/officeDocument/2006/extended-properties" xmlns:vt="http://schemas.openxmlformats.org/officeDocument/2006/docPropsVTypes">
  <TotalTime>9558</TotalTime>
  <Words>921</Words>
  <Application>Microsoft Office PowerPoint</Application>
  <PresentationFormat>Widescreen</PresentationFormat>
  <Paragraphs>119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LT Pro 45 Book</vt:lpstr>
      <vt:lpstr>Calibri</vt:lpstr>
      <vt:lpstr>Cambria</vt:lpstr>
      <vt:lpstr>Office Theme</vt:lpstr>
      <vt:lpstr>Advocacy 101: Become an Advocate for Kids</vt:lpstr>
      <vt:lpstr>Save the Children Action Network (SCAN)</vt:lpstr>
      <vt:lpstr>Parent Possible Advocacy Work</vt:lpstr>
      <vt:lpstr>Why is advocacy important?</vt:lpstr>
      <vt:lpstr>Why is advocacy important?</vt:lpstr>
      <vt:lpstr>Why are you here? Telling your story</vt:lpstr>
      <vt:lpstr>Creating an Elevator Pitch</vt:lpstr>
      <vt:lpstr>Exercise: Developing your pitch</vt:lpstr>
      <vt:lpstr>Elevator Pitch Debrief</vt:lpstr>
      <vt:lpstr>Take Action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Knudtson</dc:creator>
  <cp:lastModifiedBy>Laura Knudtson</cp:lastModifiedBy>
  <cp:revision>72</cp:revision>
  <cp:lastPrinted>2019-04-15T15:03:04Z</cp:lastPrinted>
  <dcterms:created xsi:type="dcterms:W3CDTF">2019-03-26T21:14:58Z</dcterms:created>
  <dcterms:modified xsi:type="dcterms:W3CDTF">2019-04-16T16:49:41Z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0x010100F41801D9FCF2DC4A94C01FE472AD70CA</vt:lpwstr>
  </property>
</Properties>
</file>