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5.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notesSlides/notesSlide24.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5.xml" ContentType="application/vnd.openxmlformats-officedocument.presentationml.notesSlide+xml"/>
  <Override PartName="/ppt/notesSlides/notesSlide29.xml" ContentType="application/vnd.openxmlformats-officedocument.presentationml.notesSlide+xml"/>
  <Override PartName="/ppt/notesSlides/notesSlide26.xml" ContentType="application/vnd.openxmlformats-officedocument.presentationml.notesSlide+xml"/>
  <Override PartName="/ppt/notesSlides/notesSlide23.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layout3.xml" ContentType="application/vnd.openxmlformats-officedocument.drawingml.diagramLayout+xml"/>
  <Override PartName="/ppt/diagrams/layout1.xml" ContentType="application/vnd.openxmlformats-officedocument.drawingml.diagramLayout+xml"/>
  <Override PartName="/ppt/diagrams/quickStyle1.xml" ContentType="application/vnd.openxmlformats-officedocument.drawingml.diagramStyle+xml"/>
  <Override PartName="/ppt/theme/theme2.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1.xml" ContentType="application/vnd.openxmlformats-officedocument.theme+xml"/>
  <Override PartName="/ppt/diagrams/colors1.xml" ContentType="application/vnd.openxmlformats-officedocument.drawingml.diagramColors+xml"/>
  <Override PartName="/ppt/diagrams/drawing2.xml" ContentType="application/vnd.ms-office.drawingml.diagramDrawing+xml"/>
  <Override PartName="/ppt/diagrams/drawing3.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256" r:id="rId2"/>
    <p:sldId id="257" r:id="rId3"/>
    <p:sldId id="308" r:id="rId4"/>
    <p:sldId id="258" r:id="rId5"/>
    <p:sldId id="281" r:id="rId6"/>
    <p:sldId id="283" r:id="rId7"/>
    <p:sldId id="276" r:id="rId8"/>
    <p:sldId id="268" r:id="rId9"/>
    <p:sldId id="274" r:id="rId10"/>
    <p:sldId id="269" r:id="rId11"/>
    <p:sldId id="271" r:id="rId12"/>
    <p:sldId id="298" r:id="rId13"/>
    <p:sldId id="294" r:id="rId14"/>
    <p:sldId id="304" r:id="rId15"/>
    <p:sldId id="316" r:id="rId16"/>
    <p:sldId id="303" r:id="rId17"/>
    <p:sldId id="305" r:id="rId18"/>
    <p:sldId id="307" r:id="rId19"/>
    <p:sldId id="313" r:id="rId20"/>
    <p:sldId id="261" r:id="rId21"/>
    <p:sldId id="285" r:id="rId22"/>
    <p:sldId id="295" r:id="rId23"/>
    <p:sldId id="280" r:id="rId24"/>
    <p:sldId id="277" r:id="rId25"/>
    <p:sldId id="288" r:id="rId26"/>
    <p:sldId id="310" r:id="rId27"/>
    <p:sldId id="315" r:id="rId28"/>
    <p:sldId id="272" r:id="rId29"/>
    <p:sldId id="311" r:id="rId30"/>
    <p:sldId id="312" r:id="rId31"/>
    <p:sldId id="300" r:id="rId32"/>
    <p:sldId id="301" r:id="rId33"/>
    <p:sldId id="279" r:id="rId34"/>
    <p:sldId id="314" r:id="rId35"/>
    <p:sldId id="299" r:id="rId36"/>
    <p:sldId id="297" r:id="rId37"/>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62" autoAdjust="0"/>
    <p:restoredTop sz="95030" autoAdjust="0"/>
  </p:normalViewPr>
  <p:slideViewPr>
    <p:cSldViewPr snapToGrid="0">
      <p:cViewPr varScale="1">
        <p:scale>
          <a:sx n="94" d="100"/>
          <a:sy n="94" d="100"/>
        </p:scale>
        <p:origin x="2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E608BD-DF4B-404F-8F1D-EAD9B7A84DE3}"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E6A00367-6E37-443F-938E-EE048B2EAF70}">
      <dgm:prSet/>
      <dgm:spPr/>
      <dgm:t>
        <a:bodyPr/>
        <a:lstStyle/>
        <a:p>
          <a:r>
            <a:rPr lang="en-US"/>
            <a:t>Depressed mood or severe mood swings</a:t>
          </a:r>
        </a:p>
      </dgm:t>
    </dgm:pt>
    <dgm:pt modelId="{DCADEE9C-03CB-4762-A125-1CB0D9EFC5A8}" type="parTrans" cxnId="{C70F9592-2533-40E2-9B22-3308B9912F76}">
      <dgm:prSet/>
      <dgm:spPr/>
      <dgm:t>
        <a:bodyPr/>
        <a:lstStyle/>
        <a:p>
          <a:endParaRPr lang="en-US"/>
        </a:p>
      </dgm:t>
    </dgm:pt>
    <dgm:pt modelId="{F6335F44-022C-4BB6-A7D3-5098E08F1C88}" type="sibTrans" cxnId="{C70F9592-2533-40E2-9B22-3308B9912F76}">
      <dgm:prSet/>
      <dgm:spPr/>
      <dgm:t>
        <a:bodyPr/>
        <a:lstStyle/>
        <a:p>
          <a:endParaRPr lang="en-US"/>
        </a:p>
      </dgm:t>
    </dgm:pt>
    <dgm:pt modelId="{FA33C6E6-4443-4D43-9F1E-D1BCE5AD7C84}">
      <dgm:prSet/>
      <dgm:spPr/>
      <dgm:t>
        <a:bodyPr/>
        <a:lstStyle/>
        <a:p>
          <a:r>
            <a:rPr lang="en-US"/>
            <a:t>Excessive crying</a:t>
          </a:r>
        </a:p>
      </dgm:t>
    </dgm:pt>
    <dgm:pt modelId="{D9F83757-F1A0-4F30-AB95-051D4E72FCFF}" type="parTrans" cxnId="{8FAA98C3-141E-4FF4-9604-24A3325F7321}">
      <dgm:prSet/>
      <dgm:spPr/>
      <dgm:t>
        <a:bodyPr/>
        <a:lstStyle/>
        <a:p>
          <a:endParaRPr lang="en-US"/>
        </a:p>
      </dgm:t>
    </dgm:pt>
    <dgm:pt modelId="{79B46C74-F74C-4D70-BE73-1B049E36044C}" type="sibTrans" cxnId="{8FAA98C3-141E-4FF4-9604-24A3325F7321}">
      <dgm:prSet/>
      <dgm:spPr/>
      <dgm:t>
        <a:bodyPr/>
        <a:lstStyle/>
        <a:p>
          <a:endParaRPr lang="en-US"/>
        </a:p>
      </dgm:t>
    </dgm:pt>
    <dgm:pt modelId="{87456B41-9ACD-4DC7-AE66-EA84514EF7A8}">
      <dgm:prSet/>
      <dgm:spPr/>
      <dgm:t>
        <a:bodyPr/>
        <a:lstStyle/>
        <a:p>
          <a:r>
            <a:rPr lang="en-US"/>
            <a:t>Difficulty bonding with your baby</a:t>
          </a:r>
        </a:p>
      </dgm:t>
    </dgm:pt>
    <dgm:pt modelId="{5BAB86AE-5F23-4DA0-A69A-4FD9CB9AC97E}" type="parTrans" cxnId="{88C8E9B1-F7CB-4C59-AED3-E021A6348389}">
      <dgm:prSet/>
      <dgm:spPr/>
      <dgm:t>
        <a:bodyPr/>
        <a:lstStyle/>
        <a:p>
          <a:endParaRPr lang="en-US"/>
        </a:p>
      </dgm:t>
    </dgm:pt>
    <dgm:pt modelId="{0F154556-0C3F-439F-9B47-042CBDC27CC6}" type="sibTrans" cxnId="{88C8E9B1-F7CB-4C59-AED3-E021A6348389}">
      <dgm:prSet/>
      <dgm:spPr/>
      <dgm:t>
        <a:bodyPr/>
        <a:lstStyle/>
        <a:p>
          <a:endParaRPr lang="en-US"/>
        </a:p>
      </dgm:t>
    </dgm:pt>
    <dgm:pt modelId="{B0A036DA-760F-4E02-82EB-DDA0597F2790}">
      <dgm:prSet/>
      <dgm:spPr/>
      <dgm:t>
        <a:bodyPr/>
        <a:lstStyle/>
        <a:p>
          <a:r>
            <a:rPr lang="en-US"/>
            <a:t>Withdrawing from family and friends</a:t>
          </a:r>
        </a:p>
      </dgm:t>
    </dgm:pt>
    <dgm:pt modelId="{3C8D302C-361D-47F4-A416-65F04057A7DB}" type="parTrans" cxnId="{15ACF128-E1B8-4050-A7B7-EB4237CE8EE0}">
      <dgm:prSet/>
      <dgm:spPr/>
      <dgm:t>
        <a:bodyPr/>
        <a:lstStyle/>
        <a:p>
          <a:endParaRPr lang="en-US"/>
        </a:p>
      </dgm:t>
    </dgm:pt>
    <dgm:pt modelId="{0051D51F-E754-4184-B33C-7B5C7FFCDBDB}" type="sibTrans" cxnId="{15ACF128-E1B8-4050-A7B7-EB4237CE8EE0}">
      <dgm:prSet/>
      <dgm:spPr/>
      <dgm:t>
        <a:bodyPr/>
        <a:lstStyle/>
        <a:p>
          <a:endParaRPr lang="en-US"/>
        </a:p>
      </dgm:t>
    </dgm:pt>
    <dgm:pt modelId="{EE99DBBE-8316-4FF7-A5E5-2C198B773AEB}">
      <dgm:prSet/>
      <dgm:spPr/>
      <dgm:t>
        <a:bodyPr/>
        <a:lstStyle/>
        <a:p>
          <a:r>
            <a:rPr lang="en-US"/>
            <a:t>Loss of appetite or eating much more than usual</a:t>
          </a:r>
        </a:p>
      </dgm:t>
    </dgm:pt>
    <dgm:pt modelId="{88ECBC9B-1FE3-44F4-9B2D-E0C34358B30C}" type="parTrans" cxnId="{11747310-438A-4AF0-9D11-71D04884655B}">
      <dgm:prSet/>
      <dgm:spPr/>
      <dgm:t>
        <a:bodyPr/>
        <a:lstStyle/>
        <a:p>
          <a:endParaRPr lang="en-US"/>
        </a:p>
      </dgm:t>
    </dgm:pt>
    <dgm:pt modelId="{E7255809-3126-41B4-944C-758124384FC1}" type="sibTrans" cxnId="{11747310-438A-4AF0-9D11-71D04884655B}">
      <dgm:prSet/>
      <dgm:spPr/>
      <dgm:t>
        <a:bodyPr/>
        <a:lstStyle/>
        <a:p>
          <a:endParaRPr lang="en-US"/>
        </a:p>
      </dgm:t>
    </dgm:pt>
    <dgm:pt modelId="{E8AE1A21-8AF5-44A8-9B7C-B7CEDADA867C}">
      <dgm:prSet/>
      <dgm:spPr/>
      <dgm:t>
        <a:bodyPr/>
        <a:lstStyle/>
        <a:p>
          <a:r>
            <a:rPr lang="en-US"/>
            <a:t>Inability to sleep (insomnia) or sleeping too much</a:t>
          </a:r>
        </a:p>
      </dgm:t>
    </dgm:pt>
    <dgm:pt modelId="{92BA4E01-9A08-4051-A171-A71C49D6BA6A}" type="parTrans" cxnId="{57EF8D9B-4C76-4803-A51E-42EF9947E8AE}">
      <dgm:prSet/>
      <dgm:spPr/>
      <dgm:t>
        <a:bodyPr/>
        <a:lstStyle/>
        <a:p>
          <a:endParaRPr lang="en-US"/>
        </a:p>
      </dgm:t>
    </dgm:pt>
    <dgm:pt modelId="{CABCBEA2-7CD9-42C4-801A-F2B42E9B35A1}" type="sibTrans" cxnId="{57EF8D9B-4C76-4803-A51E-42EF9947E8AE}">
      <dgm:prSet/>
      <dgm:spPr/>
      <dgm:t>
        <a:bodyPr/>
        <a:lstStyle/>
        <a:p>
          <a:endParaRPr lang="en-US"/>
        </a:p>
      </dgm:t>
    </dgm:pt>
    <dgm:pt modelId="{94EE3B03-10F7-44AB-81A3-F2D6D92B684F}">
      <dgm:prSet/>
      <dgm:spPr/>
      <dgm:t>
        <a:bodyPr/>
        <a:lstStyle/>
        <a:p>
          <a:r>
            <a:rPr lang="en-US" dirty="0"/>
            <a:t>Overwhelming fatigue or loss of energy</a:t>
          </a:r>
        </a:p>
      </dgm:t>
    </dgm:pt>
    <dgm:pt modelId="{F7DE4F4E-3D2D-47F5-A7AF-F582A4CDDA65}" type="parTrans" cxnId="{E63F4403-A12A-4A44-AA88-F5524D9728EB}">
      <dgm:prSet/>
      <dgm:spPr/>
      <dgm:t>
        <a:bodyPr/>
        <a:lstStyle/>
        <a:p>
          <a:endParaRPr lang="en-US"/>
        </a:p>
      </dgm:t>
    </dgm:pt>
    <dgm:pt modelId="{D432CE2B-2201-4531-9B84-5BF45B8573F3}" type="sibTrans" cxnId="{E63F4403-A12A-4A44-AA88-F5524D9728EB}">
      <dgm:prSet/>
      <dgm:spPr/>
      <dgm:t>
        <a:bodyPr/>
        <a:lstStyle/>
        <a:p>
          <a:endParaRPr lang="en-US"/>
        </a:p>
      </dgm:t>
    </dgm:pt>
    <dgm:pt modelId="{089E1DCD-9717-4F1A-A910-173D867859A6}">
      <dgm:prSet/>
      <dgm:spPr/>
      <dgm:t>
        <a:bodyPr/>
        <a:lstStyle/>
        <a:p>
          <a:r>
            <a:rPr lang="en-US"/>
            <a:t>Reduced interest and pleasure in activities you used to enjoy</a:t>
          </a:r>
        </a:p>
      </dgm:t>
    </dgm:pt>
    <dgm:pt modelId="{AA479972-37D0-4404-930E-74DB6634B96E}" type="parTrans" cxnId="{7D9D22E3-A1C3-4DD0-A72E-0535C18B6F97}">
      <dgm:prSet/>
      <dgm:spPr/>
      <dgm:t>
        <a:bodyPr/>
        <a:lstStyle/>
        <a:p>
          <a:endParaRPr lang="en-US"/>
        </a:p>
      </dgm:t>
    </dgm:pt>
    <dgm:pt modelId="{829FADEC-2B1B-46C7-A4BC-6BD4EB139897}" type="sibTrans" cxnId="{7D9D22E3-A1C3-4DD0-A72E-0535C18B6F97}">
      <dgm:prSet/>
      <dgm:spPr/>
      <dgm:t>
        <a:bodyPr/>
        <a:lstStyle/>
        <a:p>
          <a:endParaRPr lang="en-US"/>
        </a:p>
      </dgm:t>
    </dgm:pt>
    <dgm:pt modelId="{CB059767-887B-4798-8B73-8307B7FB27C3}">
      <dgm:prSet/>
      <dgm:spPr/>
      <dgm:t>
        <a:bodyPr/>
        <a:lstStyle/>
        <a:p>
          <a:r>
            <a:rPr lang="en-US"/>
            <a:t>Intense irritability and anger</a:t>
          </a:r>
        </a:p>
      </dgm:t>
    </dgm:pt>
    <dgm:pt modelId="{67780EAC-AE4C-4AE3-A49B-850A847DBE6B}" type="parTrans" cxnId="{1E045FF6-6EF3-4ADB-B5C6-4B6DD58D4332}">
      <dgm:prSet/>
      <dgm:spPr/>
      <dgm:t>
        <a:bodyPr/>
        <a:lstStyle/>
        <a:p>
          <a:endParaRPr lang="en-US"/>
        </a:p>
      </dgm:t>
    </dgm:pt>
    <dgm:pt modelId="{FB5FE913-F750-4222-92FC-BED7DC434E90}" type="sibTrans" cxnId="{1E045FF6-6EF3-4ADB-B5C6-4B6DD58D4332}">
      <dgm:prSet/>
      <dgm:spPr/>
      <dgm:t>
        <a:bodyPr/>
        <a:lstStyle/>
        <a:p>
          <a:endParaRPr lang="en-US"/>
        </a:p>
      </dgm:t>
    </dgm:pt>
    <dgm:pt modelId="{BA4FEBA1-A63C-4A51-8BE2-DB04A59FA26D}">
      <dgm:prSet/>
      <dgm:spPr/>
      <dgm:t>
        <a:bodyPr/>
        <a:lstStyle/>
        <a:p>
          <a:r>
            <a:rPr lang="en-US"/>
            <a:t>Fear that you're not a good mother</a:t>
          </a:r>
        </a:p>
      </dgm:t>
    </dgm:pt>
    <dgm:pt modelId="{737E879A-9A4B-4707-9B66-6B800C41F0C1}" type="parTrans" cxnId="{4B502B70-4182-45CA-A7E7-6D811B2B6F3A}">
      <dgm:prSet/>
      <dgm:spPr/>
      <dgm:t>
        <a:bodyPr/>
        <a:lstStyle/>
        <a:p>
          <a:endParaRPr lang="en-US"/>
        </a:p>
      </dgm:t>
    </dgm:pt>
    <dgm:pt modelId="{635DD6A1-5841-4117-B62C-3D7BACA9262A}" type="sibTrans" cxnId="{4B502B70-4182-45CA-A7E7-6D811B2B6F3A}">
      <dgm:prSet/>
      <dgm:spPr/>
      <dgm:t>
        <a:bodyPr/>
        <a:lstStyle/>
        <a:p>
          <a:endParaRPr lang="en-US"/>
        </a:p>
      </dgm:t>
    </dgm:pt>
    <dgm:pt modelId="{8CD1F598-0233-48F1-BE1E-84119AC6EAF5}">
      <dgm:prSet/>
      <dgm:spPr/>
      <dgm:t>
        <a:bodyPr/>
        <a:lstStyle/>
        <a:p>
          <a:r>
            <a:rPr lang="en-US"/>
            <a:t>Hopelessness</a:t>
          </a:r>
        </a:p>
      </dgm:t>
    </dgm:pt>
    <dgm:pt modelId="{D23A2086-1748-448D-A88B-C9096B63B3F5}" type="parTrans" cxnId="{6C5A771C-9547-4C7D-9CDC-FA5225BBD888}">
      <dgm:prSet/>
      <dgm:spPr/>
      <dgm:t>
        <a:bodyPr/>
        <a:lstStyle/>
        <a:p>
          <a:endParaRPr lang="en-US"/>
        </a:p>
      </dgm:t>
    </dgm:pt>
    <dgm:pt modelId="{132A5434-36A1-40A8-868D-359373B50460}" type="sibTrans" cxnId="{6C5A771C-9547-4C7D-9CDC-FA5225BBD888}">
      <dgm:prSet/>
      <dgm:spPr/>
      <dgm:t>
        <a:bodyPr/>
        <a:lstStyle/>
        <a:p>
          <a:endParaRPr lang="en-US"/>
        </a:p>
      </dgm:t>
    </dgm:pt>
    <dgm:pt modelId="{E52D24A4-F845-4BD7-A923-1FB31C91C7A2}">
      <dgm:prSet/>
      <dgm:spPr/>
      <dgm:t>
        <a:bodyPr/>
        <a:lstStyle/>
        <a:p>
          <a:r>
            <a:rPr lang="en-US"/>
            <a:t>Feelings of worthlessness, shame, guilt or inadequacy</a:t>
          </a:r>
        </a:p>
      </dgm:t>
    </dgm:pt>
    <dgm:pt modelId="{4CE30933-D46F-482A-8B60-EF396304CAE3}" type="parTrans" cxnId="{16F2F5C5-DC74-494F-AD46-96444926E72B}">
      <dgm:prSet/>
      <dgm:spPr/>
      <dgm:t>
        <a:bodyPr/>
        <a:lstStyle/>
        <a:p>
          <a:endParaRPr lang="en-US"/>
        </a:p>
      </dgm:t>
    </dgm:pt>
    <dgm:pt modelId="{A88FC571-9470-4676-8187-04C901E2EB94}" type="sibTrans" cxnId="{16F2F5C5-DC74-494F-AD46-96444926E72B}">
      <dgm:prSet/>
      <dgm:spPr/>
      <dgm:t>
        <a:bodyPr/>
        <a:lstStyle/>
        <a:p>
          <a:endParaRPr lang="en-US"/>
        </a:p>
      </dgm:t>
    </dgm:pt>
    <dgm:pt modelId="{FE7C91B7-AFF0-46A9-9B93-E66EB2307076}">
      <dgm:prSet/>
      <dgm:spPr/>
      <dgm:t>
        <a:bodyPr/>
        <a:lstStyle/>
        <a:p>
          <a:r>
            <a:rPr lang="en-US"/>
            <a:t>Diminished ability to think clearly, concentrate or make decisions</a:t>
          </a:r>
        </a:p>
      </dgm:t>
    </dgm:pt>
    <dgm:pt modelId="{D6E55109-9F23-454D-896D-289C90F9A6B9}" type="parTrans" cxnId="{E3CC5BCE-EEA8-4670-8A64-6A3DE6C2BF6F}">
      <dgm:prSet/>
      <dgm:spPr/>
      <dgm:t>
        <a:bodyPr/>
        <a:lstStyle/>
        <a:p>
          <a:endParaRPr lang="en-US"/>
        </a:p>
      </dgm:t>
    </dgm:pt>
    <dgm:pt modelId="{4331AE73-E640-42F0-A4FA-0B7783364385}" type="sibTrans" cxnId="{E3CC5BCE-EEA8-4670-8A64-6A3DE6C2BF6F}">
      <dgm:prSet/>
      <dgm:spPr/>
      <dgm:t>
        <a:bodyPr/>
        <a:lstStyle/>
        <a:p>
          <a:endParaRPr lang="en-US"/>
        </a:p>
      </dgm:t>
    </dgm:pt>
    <dgm:pt modelId="{E58CE60C-1509-4BFB-860E-279A898C1DCE}">
      <dgm:prSet/>
      <dgm:spPr/>
      <dgm:t>
        <a:bodyPr/>
        <a:lstStyle/>
        <a:p>
          <a:r>
            <a:rPr lang="en-US"/>
            <a:t>Restlessness</a:t>
          </a:r>
        </a:p>
      </dgm:t>
    </dgm:pt>
    <dgm:pt modelId="{BADA6DD2-FAFD-43A4-863F-687BECC35251}" type="parTrans" cxnId="{66064DCE-4ECF-4F55-A9B6-9185B48526C0}">
      <dgm:prSet/>
      <dgm:spPr/>
      <dgm:t>
        <a:bodyPr/>
        <a:lstStyle/>
        <a:p>
          <a:endParaRPr lang="en-US"/>
        </a:p>
      </dgm:t>
    </dgm:pt>
    <dgm:pt modelId="{6E71E28E-A21F-4C58-9D52-70B22C4AAF3E}" type="sibTrans" cxnId="{66064DCE-4ECF-4F55-A9B6-9185B48526C0}">
      <dgm:prSet/>
      <dgm:spPr/>
      <dgm:t>
        <a:bodyPr/>
        <a:lstStyle/>
        <a:p>
          <a:endParaRPr lang="en-US"/>
        </a:p>
      </dgm:t>
    </dgm:pt>
    <dgm:pt modelId="{91C24411-9F40-4A99-8405-268529B1E6C0}">
      <dgm:prSet/>
      <dgm:spPr/>
      <dgm:t>
        <a:bodyPr/>
        <a:lstStyle/>
        <a:p>
          <a:r>
            <a:rPr lang="en-US"/>
            <a:t>Severe anxiety and panic attacks</a:t>
          </a:r>
        </a:p>
      </dgm:t>
    </dgm:pt>
    <dgm:pt modelId="{7A2E5437-802B-4866-A635-042E7EFE2958}" type="parTrans" cxnId="{633E97A5-D9D0-4998-9A7F-A1D6A7968146}">
      <dgm:prSet/>
      <dgm:spPr/>
      <dgm:t>
        <a:bodyPr/>
        <a:lstStyle/>
        <a:p>
          <a:endParaRPr lang="en-US"/>
        </a:p>
      </dgm:t>
    </dgm:pt>
    <dgm:pt modelId="{16045829-DBDF-4CBF-93A2-9C189F9509D9}" type="sibTrans" cxnId="{633E97A5-D9D0-4998-9A7F-A1D6A7968146}">
      <dgm:prSet/>
      <dgm:spPr/>
      <dgm:t>
        <a:bodyPr/>
        <a:lstStyle/>
        <a:p>
          <a:endParaRPr lang="en-US"/>
        </a:p>
      </dgm:t>
    </dgm:pt>
    <dgm:pt modelId="{A4A51B15-2441-4A48-A4E1-80E3790EB95E}">
      <dgm:prSet/>
      <dgm:spPr/>
      <dgm:t>
        <a:bodyPr/>
        <a:lstStyle/>
        <a:p>
          <a:r>
            <a:rPr lang="en-US"/>
            <a:t>Thoughts of harming yourself or your baby</a:t>
          </a:r>
        </a:p>
      </dgm:t>
    </dgm:pt>
    <dgm:pt modelId="{ECA1FE98-69C8-4915-A55B-7D23A6C2AA7B}" type="parTrans" cxnId="{03B30F6C-1203-44B8-9527-F0989157A6C0}">
      <dgm:prSet/>
      <dgm:spPr/>
      <dgm:t>
        <a:bodyPr/>
        <a:lstStyle/>
        <a:p>
          <a:endParaRPr lang="en-US"/>
        </a:p>
      </dgm:t>
    </dgm:pt>
    <dgm:pt modelId="{471A1929-F10F-496B-BE3A-D8C92FF4C3FA}" type="sibTrans" cxnId="{03B30F6C-1203-44B8-9527-F0989157A6C0}">
      <dgm:prSet/>
      <dgm:spPr/>
      <dgm:t>
        <a:bodyPr/>
        <a:lstStyle/>
        <a:p>
          <a:endParaRPr lang="en-US"/>
        </a:p>
      </dgm:t>
    </dgm:pt>
    <dgm:pt modelId="{900070B0-B478-47A7-A72B-0B8C2463EACE}">
      <dgm:prSet/>
      <dgm:spPr/>
      <dgm:t>
        <a:bodyPr/>
        <a:lstStyle/>
        <a:p>
          <a:r>
            <a:rPr lang="en-US"/>
            <a:t>Recurrent thoughts of death or suicide</a:t>
          </a:r>
        </a:p>
      </dgm:t>
    </dgm:pt>
    <dgm:pt modelId="{A2BD5C7F-A8D2-4403-A645-61FCBB277ED1}" type="parTrans" cxnId="{19A2FB82-516C-454E-8718-652B1CAE97FA}">
      <dgm:prSet/>
      <dgm:spPr/>
      <dgm:t>
        <a:bodyPr/>
        <a:lstStyle/>
        <a:p>
          <a:endParaRPr lang="en-US"/>
        </a:p>
      </dgm:t>
    </dgm:pt>
    <dgm:pt modelId="{286A0C37-B61A-4BD1-903B-53BF72FBD657}" type="sibTrans" cxnId="{19A2FB82-516C-454E-8718-652B1CAE97FA}">
      <dgm:prSet/>
      <dgm:spPr/>
      <dgm:t>
        <a:bodyPr/>
        <a:lstStyle/>
        <a:p>
          <a:endParaRPr lang="en-US"/>
        </a:p>
      </dgm:t>
    </dgm:pt>
    <dgm:pt modelId="{B2C5509F-0B1F-493E-AB9C-A8349BD24826}" type="pres">
      <dgm:prSet presAssocID="{F6E608BD-DF4B-404F-8F1D-EAD9B7A84DE3}" presName="diagram" presStyleCnt="0">
        <dgm:presLayoutVars>
          <dgm:dir/>
          <dgm:resizeHandles val="exact"/>
        </dgm:presLayoutVars>
      </dgm:prSet>
      <dgm:spPr/>
    </dgm:pt>
    <dgm:pt modelId="{26A116BA-D9E3-4E8B-998F-B58F31745CB9}" type="pres">
      <dgm:prSet presAssocID="{E6A00367-6E37-443F-938E-EE048B2EAF70}" presName="node" presStyleLbl="node1" presStyleIdx="0" presStyleCnt="17">
        <dgm:presLayoutVars>
          <dgm:bulletEnabled val="1"/>
        </dgm:presLayoutVars>
      </dgm:prSet>
      <dgm:spPr/>
    </dgm:pt>
    <dgm:pt modelId="{CCA71B07-2A5E-4EA6-A9F9-02AB66F155BD}" type="pres">
      <dgm:prSet presAssocID="{F6335F44-022C-4BB6-A7D3-5098E08F1C88}" presName="sibTrans" presStyleCnt="0"/>
      <dgm:spPr/>
    </dgm:pt>
    <dgm:pt modelId="{7FEADF4A-3D19-40ED-944D-E01722B3DD80}" type="pres">
      <dgm:prSet presAssocID="{FA33C6E6-4443-4D43-9F1E-D1BCE5AD7C84}" presName="node" presStyleLbl="node1" presStyleIdx="1" presStyleCnt="17">
        <dgm:presLayoutVars>
          <dgm:bulletEnabled val="1"/>
        </dgm:presLayoutVars>
      </dgm:prSet>
      <dgm:spPr/>
    </dgm:pt>
    <dgm:pt modelId="{0F3244F4-625E-4C6C-8971-131750C96CFC}" type="pres">
      <dgm:prSet presAssocID="{79B46C74-F74C-4D70-BE73-1B049E36044C}" presName="sibTrans" presStyleCnt="0"/>
      <dgm:spPr/>
    </dgm:pt>
    <dgm:pt modelId="{169D8DBE-5BCE-4CD9-B658-75EC722304B1}" type="pres">
      <dgm:prSet presAssocID="{87456B41-9ACD-4DC7-AE66-EA84514EF7A8}" presName="node" presStyleLbl="node1" presStyleIdx="2" presStyleCnt="17">
        <dgm:presLayoutVars>
          <dgm:bulletEnabled val="1"/>
        </dgm:presLayoutVars>
      </dgm:prSet>
      <dgm:spPr/>
    </dgm:pt>
    <dgm:pt modelId="{E2652689-096A-4BFD-98AD-7227D258E48D}" type="pres">
      <dgm:prSet presAssocID="{0F154556-0C3F-439F-9B47-042CBDC27CC6}" presName="sibTrans" presStyleCnt="0"/>
      <dgm:spPr/>
    </dgm:pt>
    <dgm:pt modelId="{CB244819-5E1B-4E80-893C-305728C7D1EE}" type="pres">
      <dgm:prSet presAssocID="{B0A036DA-760F-4E02-82EB-DDA0597F2790}" presName="node" presStyleLbl="node1" presStyleIdx="3" presStyleCnt="17">
        <dgm:presLayoutVars>
          <dgm:bulletEnabled val="1"/>
        </dgm:presLayoutVars>
      </dgm:prSet>
      <dgm:spPr/>
    </dgm:pt>
    <dgm:pt modelId="{76B22E97-E7AE-4654-A1F0-C25D39A05655}" type="pres">
      <dgm:prSet presAssocID="{0051D51F-E754-4184-B33C-7B5C7FFCDBDB}" presName="sibTrans" presStyleCnt="0"/>
      <dgm:spPr/>
    </dgm:pt>
    <dgm:pt modelId="{01A00BF8-06B9-4C8D-B019-2D87561B57B1}" type="pres">
      <dgm:prSet presAssocID="{EE99DBBE-8316-4FF7-A5E5-2C198B773AEB}" presName="node" presStyleLbl="node1" presStyleIdx="4" presStyleCnt="17">
        <dgm:presLayoutVars>
          <dgm:bulletEnabled val="1"/>
        </dgm:presLayoutVars>
      </dgm:prSet>
      <dgm:spPr/>
    </dgm:pt>
    <dgm:pt modelId="{3CF7FD08-D8C2-45D4-BADE-854A0514A134}" type="pres">
      <dgm:prSet presAssocID="{E7255809-3126-41B4-944C-758124384FC1}" presName="sibTrans" presStyleCnt="0"/>
      <dgm:spPr/>
    </dgm:pt>
    <dgm:pt modelId="{B409FB25-664B-4431-9A14-8EBB70AB767E}" type="pres">
      <dgm:prSet presAssocID="{E8AE1A21-8AF5-44A8-9B7C-B7CEDADA867C}" presName="node" presStyleLbl="node1" presStyleIdx="5" presStyleCnt="17">
        <dgm:presLayoutVars>
          <dgm:bulletEnabled val="1"/>
        </dgm:presLayoutVars>
      </dgm:prSet>
      <dgm:spPr/>
    </dgm:pt>
    <dgm:pt modelId="{1C089574-BCDA-4055-BE79-1F13F5005AA0}" type="pres">
      <dgm:prSet presAssocID="{CABCBEA2-7CD9-42C4-801A-F2B42E9B35A1}" presName="sibTrans" presStyleCnt="0"/>
      <dgm:spPr/>
    </dgm:pt>
    <dgm:pt modelId="{B81CD954-DC8E-4C2F-8A38-1CCBCA4E3E72}" type="pres">
      <dgm:prSet presAssocID="{94EE3B03-10F7-44AB-81A3-F2D6D92B684F}" presName="node" presStyleLbl="node1" presStyleIdx="6" presStyleCnt="17">
        <dgm:presLayoutVars>
          <dgm:bulletEnabled val="1"/>
        </dgm:presLayoutVars>
      </dgm:prSet>
      <dgm:spPr/>
    </dgm:pt>
    <dgm:pt modelId="{E4429A62-665B-44EF-826B-C213E69FD4B4}" type="pres">
      <dgm:prSet presAssocID="{D432CE2B-2201-4531-9B84-5BF45B8573F3}" presName="sibTrans" presStyleCnt="0"/>
      <dgm:spPr/>
    </dgm:pt>
    <dgm:pt modelId="{F86EB086-D17A-4599-AFDE-FB062B61FEF4}" type="pres">
      <dgm:prSet presAssocID="{089E1DCD-9717-4F1A-A910-173D867859A6}" presName="node" presStyleLbl="node1" presStyleIdx="7" presStyleCnt="17">
        <dgm:presLayoutVars>
          <dgm:bulletEnabled val="1"/>
        </dgm:presLayoutVars>
      </dgm:prSet>
      <dgm:spPr/>
    </dgm:pt>
    <dgm:pt modelId="{6A6199DE-10EE-4572-9EC0-DA8E896E989D}" type="pres">
      <dgm:prSet presAssocID="{829FADEC-2B1B-46C7-A4BC-6BD4EB139897}" presName="sibTrans" presStyleCnt="0"/>
      <dgm:spPr/>
    </dgm:pt>
    <dgm:pt modelId="{9022B31F-43E7-4539-95F2-69FEE1BEF04D}" type="pres">
      <dgm:prSet presAssocID="{CB059767-887B-4798-8B73-8307B7FB27C3}" presName="node" presStyleLbl="node1" presStyleIdx="8" presStyleCnt="17">
        <dgm:presLayoutVars>
          <dgm:bulletEnabled val="1"/>
        </dgm:presLayoutVars>
      </dgm:prSet>
      <dgm:spPr/>
    </dgm:pt>
    <dgm:pt modelId="{694701D3-073D-46C4-BCDA-B0449E13898A}" type="pres">
      <dgm:prSet presAssocID="{FB5FE913-F750-4222-92FC-BED7DC434E90}" presName="sibTrans" presStyleCnt="0"/>
      <dgm:spPr/>
    </dgm:pt>
    <dgm:pt modelId="{6E9009DC-C538-47BE-997C-734428FEA8D5}" type="pres">
      <dgm:prSet presAssocID="{BA4FEBA1-A63C-4A51-8BE2-DB04A59FA26D}" presName="node" presStyleLbl="node1" presStyleIdx="9" presStyleCnt="17">
        <dgm:presLayoutVars>
          <dgm:bulletEnabled val="1"/>
        </dgm:presLayoutVars>
      </dgm:prSet>
      <dgm:spPr/>
    </dgm:pt>
    <dgm:pt modelId="{F05AFEEE-7B40-4E52-91A6-0F1053262DB4}" type="pres">
      <dgm:prSet presAssocID="{635DD6A1-5841-4117-B62C-3D7BACA9262A}" presName="sibTrans" presStyleCnt="0"/>
      <dgm:spPr/>
    </dgm:pt>
    <dgm:pt modelId="{C4384302-E7F6-4B46-B340-4486DDAEF271}" type="pres">
      <dgm:prSet presAssocID="{8CD1F598-0233-48F1-BE1E-84119AC6EAF5}" presName="node" presStyleLbl="node1" presStyleIdx="10" presStyleCnt="17">
        <dgm:presLayoutVars>
          <dgm:bulletEnabled val="1"/>
        </dgm:presLayoutVars>
      </dgm:prSet>
      <dgm:spPr/>
    </dgm:pt>
    <dgm:pt modelId="{86BC114A-768D-45B4-897C-93570DB84223}" type="pres">
      <dgm:prSet presAssocID="{132A5434-36A1-40A8-868D-359373B50460}" presName="sibTrans" presStyleCnt="0"/>
      <dgm:spPr/>
    </dgm:pt>
    <dgm:pt modelId="{8808B74D-772A-464A-A541-39107EC3B102}" type="pres">
      <dgm:prSet presAssocID="{E52D24A4-F845-4BD7-A923-1FB31C91C7A2}" presName="node" presStyleLbl="node1" presStyleIdx="11" presStyleCnt="17">
        <dgm:presLayoutVars>
          <dgm:bulletEnabled val="1"/>
        </dgm:presLayoutVars>
      </dgm:prSet>
      <dgm:spPr/>
    </dgm:pt>
    <dgm:pt modelId="{24C20E27-5063-4FF2-8BF9-62B0027B2A92}" type="pres">
      <dgm:prSet presAssocID="{A88FC571-9470-4676-8187-04C901E2EB94}" presName="sibTrans" presStyleCnt="0"/>
      <dgm:spPr/>
    </dgm:pt>
    <dgm:pt modelId="{DF6FAB1C-D1FA-4EDC-81D1-5C3EAE465BB2}" type="pres">
      <dgm:prSet presAssocID="{FE7C91B7-AFF0-46A9-9B93-E66EB2307076}" presName="node" presStyleLbl="node1" presStyleIdx="12" presStyleCnt="17">
        <dgm:presLayoutVars>
          <dgm:bulletEnabled val="1"/>
        </dgm:presLayoutVars>
      </dgm:prSet>
      <dgm:spPr/>
    </dgm:pt>
    <dgm:pt modelId="{E323375D-8399-4516-A455-C1F607AF57A3}" type="pres">
      <dgm:prSet presAssocID="{4331AE73-E640-42F0-A4FA-0B7783364385}" presName="sibTrans" presStyleCnt="0"/>
      <dgm:spPr/>
    </dgm:pt>
    <dgm:pt modelId="{7A216BE0-F05C-4EA2-987E-318B16FF3FDA}" type="pres">
      <dgm:prSet presAssocID="{E58CE60C-1509-4BFB-860E-279A898C1DCE}" presName="node" presStyleLbl="node1" presStyleIdx="13" presStyleCnt="17">
        <dgm:presLayoutVars>
          <dgm:bulletEnabled val="1"/>
        </dgm:presLayoutVars>
      </dgm:prSet>
      <dgm:spPr/>
    </dgm:pt>
    <dgm:pt modelId="{3ED441F7-AFF5-4DA4-BB07-5891B1758A96}" type="pres">
      <dgm:prSet presAssocID="{6E71E28E-A21F-4C58-9D52-70B22C4AAF3E}" presName="sibTrans" presStyleCnt="0"/>
      <dgm:spPr/>
    </dgm:pt>
    <dgm:pt modelId="{602DF728-17C3-40D7-AC33-FC9BAB7DCB10}" type="pres">
      <dgm:prSet presAssocID="{91C24411-9F40-4A99-8405-268529B1E6C0}" presName="node" presStyleLbl="node1" presStyleIdx="14" presStyleCnt="17">
        <dgm:presLayoutVars>
          <dgm:bulletEnabled val="1"/>
        </dgm:presLayoutVars>
      </dgm:prSet>
      <dgm:spPr/>
    </dgm:pt>
    <dgm:pt modelId="{074813C7-5C95-4FE9-828B-9B1FA89B598F}" type="pres">
      <dgm:prSet presAssocID="{16045829-DBDF-4CBF-93A2-9C189F9509D9}" presName="sibTrans" presStyleCnt="0"/>
      <dgm:spPr/>
    </dgm:pt>
    <dgm:pt modelId="{F68F5A63-968F-462C-911B-372C69897835}" type="pres">
      <dgm:prSet presAssocID="{A4A51B15-2441-4A48-A4E1-80E3790EB95E}" presName="node" presStyleLbl="node1" presStyleIdx="15" presStyleCnt="17">
        <dgm:presLayoutVars>
          <dgm:bulletEnabled val="1"/>
        </dgm:presLayoutVars>
      </dgm:prSet>
      <dgm:spPr/>
    </dgm:pt>
    <dgm:pt modelId="{D480AB33-47C3-458F-B609-0108DEC80E31}" type="pres">
      <dgm:prSet presAssocID="{471A1929-F10F-496B-BE3A-D8C92FF4C3FA}" presName="sibTrans" presStyleCnt="0"/>
      <dgm:spPr/>
    </dgm:pt>
    <dgm:pt modelId="{82E145C9-753D-432B-A751-1A95308C794D}" type="pres">
      <dgm:prSet presAssocID="{900070B0-B478-47A7-A72B-0B8C2463EACE}" presName="node" presStyleLbl="node1" presStyleIdx="16" presStyleCnt="17">
        <dgm:presLayoutVars>
          <dgm:bulletEnabled val="1"/>
        </dgm:presLayoutVars>
      </dgm:prSet>
      <dgm:spPr/>
    </dgm:pt>
  </dgm:ptLst>
  <dgm:cxnLst>
    <dgm:cxn modelId="{E63F4403-A12A-4A44-AA88-F5524D9728EB}" srcId="{F6E608BD-DF4B-404F-8F1D-EAD9B7A84DE3}" destId="{94EE3B03-10F7-44AB-81A3-F2D6D92B684F}" srcOrd="6" destOrd="0" parTransId="{F7DE4F4E-3D2D-47F5-A7AF-F582A4CDDA65}" sibTransId="{D432CE2B-2201-4531-9B84-5BF45B8573F3}"/>
    <dgm:cxn modelId="{BF55280B-09CE-4184-9657-9782D19C96B7}" type="presOf" srcId="{E6A00367-6E37-443F-938E-EE048B2EAF70}" destId="{26A116BA-D9E3-4E8B-998F-B58F31745CB9}" srcOrd="0" destOrd="0" presId="urn:microsoft.com/office/officeart/2005/8/layout/default"/>
    <dgm:cxn modelId="{11747310-438A-4AF0-9D11-71D04884655B}" srcId="{F6E608BD-DF4B-404F-8F1D-EAD9B7A84DE3}" destId="{EE99DBBE-8316-4FF7-A5E5-2C198B773AEB}" srcOrd="4" destOrd="0" parTransId="{88ECBC9B-1FE3-44F4-9B2D-E0C34358B30C}" sibTransId="{E7255809-3126-41B4-944C-758124384FC1}"/>
    <dgm:cxn modelId="{D8C0281B-61E3-415B-AD82-5A5C5D5C299C}" type="presOf" srcId="{B0A036DA-760F-4E02-82EB-DDA0597F2790}" destId="{CB244819-5E1B-4E80-893C-305728C7D1EE}" srcOrd="0" destOrd="0" presId="urn:microsoft.com/office/officeart/2005/8/layout/default"/>
    <dgm:cxn modelId="{6C5A771C-9547-4C7D-9CDC-FA5225BBD888}" srcId="{F6E608BD-DF4B-404F-8F1D-EAD9B7A84DE3}" destId="{8CD1F598-0233-48F1-BE1E-84119AC6EAF5}" srcOrd="10" destOrd="0" parTransId="{D23A2086-1748-448D-A88B-C9096B63B3F5}" sibTransId="{132A5434-36A1-40A8-868D-359373B50460}"/>
    <dgm:cxn modelId="{57C0361E-FCDC-4063-8999-F8DE11362908}" type="presOf" srcId="{91C24411-9F40-4A99-8405-268529B1E6C0}" destId="{602DF728-17C3-40D7-AC33-FC9BAB7DCB10}" srcOrd="0" destOrd="0" presId="urn:microsoft.com/office/officeart/2005/8/layout/default"/>
    <dgm:cxn modelId="{59BF9D1F-6D69-4C0B-AE64-FAC4BB5D447F}" type="presOf" srcId="{089E1DCD-9717-4F1A-A910-173D867859A6}" destId="{F86EB086-D17A-4599-AFDE-FB062B61FEF4}" srcOrd="0" destOrd="0" presId="urn:microsoft.com/office/officeart/2005/8/layout/default"/>
    <dgm:cxn modelId="{96C5DC28-06E0-4EA6-BCF0-2F12A021988A}" type="presOf" srcId="{A4A51B15-2441-4A48-A4E1-80E3790EB95E}" destId="{F68F5A63-968F-462C-911B-372C69897835}" srcOrd="0" destOrd="0" presId="urn:microsoft.com/office/officeart/2005/8/layout/default"/>
    <dgm:cxn modelId="{15ACF128-E1B8-4050-A7B7-EB4237CE8EE0}" srcId="{F6E608BD-DF4B-404F-8F1D-EAD9B7A84DE3}" destId="{B0A036DA-760F-4E02-82EB-DDA0597F2790}" srcOrd="3" destOrd="0" parTransId="{3C8D302C-361D-47F4-A416-65F04057A7DB}" sibTransId="{0051D51F-E754-4184-B33C-7B5C7FFCDBDB}"/>
    <dgm:cxn modelId="{88AACD29-0905-4B05-847C-B97003F0B2D9}" type="presOf" srcId="{E52D24A4-F845-4BD7-A923-1FB31C91C7A2}" destId="{8808B74D-772A-464A-A541-39107EC3B102}" srcOrd="0" destOrd="0" presId="urn:microsoft.com/office/officeart/2005/8/layout/default"/>
    <dgm:cxn modelId="{78DCF033-6D4E-4D4F-B60C-A9E375E9B1F3}" type="presOf" srcId="{900070B0-B478-47A7-A72B-0B8C2463EACE}" destId="{82E145C9-753D-432B-A751-1A95308C794D}" srcOrd="0" destOrd="0" presId="urn:microsoft.com/office/officeart/2005/8/layout/default"/>
    <dgm:cxn modelId="{F7BA0A3D-13D9-4790-A87D-41DA459198E3}" type="presOf" srcId="{E8AE1A21-8AF5-44A8-9B7C-B7CEDADA867C}" destId="{B409FB25-664B-4431-9A14-8EBB70AB767E}" srcOrd="0" destOrd="0" presId="urn:microsoft.com/office/officeart/2005/8/layout/default"/>
    <dgm:cxn modelId="{6C43D95B-9CC3-45ED-93A4-8D6BF60DB186}" type="presOf" srcId="{F6E608BD-DF4B-404F-8F1D-EAD9B7A84DE3}" destId="{B2C5509F-0B1F-493E-AB9C-A8349BD24826}" srcOrd="0" destOrd="0" presId="urn:microsoft.com/office/officeart/2005/8/layout/default"/>
    <dgm:cxn modelId="{03B30F6C-1203-44B8-9527-F0989157A6C0}" srcId="{F6E608BD-DF4B-404F-8F1D-EAD9B7A84DE3}" destId="{A4A51B15-2441-4A48-A4E1-80E3790EB95E}" srcOrd="15" destOrd="0" parTransId="{ECA1FE98-69C8-4915-A55B-7D23A6C2AA7B}" sibTransId="{471A1929-F10F-496B-BE3A-D8C92FF4C3FA}"/>
    <dgm:cxn modelId="{4B502B70-4182-45CA-A7E7-6D811B2B6F3A}" srcId="{F6E608BD-DF4B-404F-8F1D-EAD9B7A84DE3}" destId="{BA4FEBA1-A63C-4A51-8BE2-DB04A59FA26D}" srcOrd="9" destOrd="0" parTransId="{737E879A-9A4B-4707-9B66-6B800C41F0C1}" sibTransId="{635DD6A1-5841-4117-B62C-3D7BACA9262A}"/>
    <dgm:cxn modelId="{5928DC72-88F8-4E18-A727-162203B8F57A}" type="presOf" srcId="{CB059767-887B-4798-8B73-8307B7FB27C3}" destId="{9022B31F-43E7-4539-95F2-69FEE1BEF04D}" srcOrd="0" destOrd="0" presId="urn:microsoft.com/office/officeart/2005/8/layout/default"/>
    <dgm:cxn modelId="{E086B755-3641-4D5C-8615-135ECDA6D2BB}" type="presOf" srcId="{94EE3B03-10F7-44AB-81A3-F2D6D92B684F}" destId="{B81CD954-DC8E-4C2F-8A38-1CCBCA4E3E72}" srcOrd="0" destOrd="0" presId="urn:microsoft.com/office/officeart/2005/8/layout/default"/>
    <dgm:cxn modelId="{47539A56-DF08-4E95-9932-BEBFD7E107A0}" type="presOf" srcId="{8CD1F598-0233-48F1-BE1E-84119AC6EAF5}" destId="{C4384302-E7F6-4B46-B340-4486DDAEF271}" srcOrd="0" destOrd="0" presId="urn:microsoft.com/office/officeart/2005/8/layout/default"/>
    <dgm:cxn modelId="{38E4BE57-BA19-430A-822C-862F16557B70}" type="presOf" srcId="{FE7C91B7-AFF0-46A9-9B93-E66EB2307076}" destId="{DF6FAB1C-D1FA-4EDC-81D1-5C3EAE465BB2}" srcOrd="0" destOrd="0" presId="urn:microsoft.com/office/officeart/2005/8/layout/default"/>
    <dgm:cxn modelId="{BD55C081-584C-410C-ACED-065DA7CA6941}" type="presOf" srcId="{E58CE60C-1509-4BFB-860E-279A898C1DCE}" destId="{7A216BE0-F05C-4EA2-987E-318B16FF3FDA}" srcOrd="0" destOrd="0" presId="urn:microsoft.com/office/officeart/2005/8/layout/default"/>
    <dgm:cxn modelId="{19A2FB82-516C-454E-8718-652B1CAE97FA}" srcId="{F6E608BD-DF4B-404F-8F1D-EAD9B7A84DE3}" destId="{900070B0-B478-47A7-A72B-0B8C2463EACE}" srcOrd="16" destOrd="0" parTransId="{A2BD5C7F-A8D2-4403-A645-61FCBB277ED1}" sibTransId="{286A0C37-B61A-4BD1-903B-53BF72FBD657}"/>
    <dgm:cxn modelId="{C70F9592-2533-40E2-9B22-3308B9912F76}" srcId="{F6E608BD-DF4B-404F-8F1D-EAD9B7A84DE3}" destId="{E6A00367-6E37-443F-938E-EE048B2EAF70}" srcOrd="0" destOrd="0" parTransId="{DCADEE9C-03CB-4762-A125-1CB0D9EFC5A8}" sibTransId="{F6335F44-022C-4BB6-A7D3-5098E08F1C88}"/>
    <dgm:cxn modelId="{57EF8D9B-4C76-4803-A51E-42EF9947E8AE}" srcId="{F6E608BD-DF4B-404F-8F1D-EAD9B7A84DE3}" destId="{E8AE1A21-8AF5-44A8-9B7C-B7CEDADA867C}" srcOrd="5" destOrd="0" parTransId="{92BA4E01-9A08-4051-A171-A71C49D6BA6A}" sibTransId="{CABCBEA2-7CD9-42C4-801A-F2B42E9B35A1}"/>
    <dgm:cxn modelId="{633E97A5-D9D0-4998-9A7F-A1D6A7968146}" srcId="{F6E608BD-DF4B-404F-8F1D-EAD9B7A84DE3}" destId="{91C24411-9F40-4A99-8405-268529B1E6C0}" srcOrd="14" destOrd="0" parTransId="{7A2E5437-802B-4866-A635-042E7EFE2958}" sibTransId="{16045829-DBDF-4CBF-93A2-9C189F9509D9}"/>
    <dgm:cxn modelId="{88C8E9B1-F7CB-4C59-AED3-E021A6348389}" srcId="{F6E608BD-DF4B-404F-8F1D-EAD9B7A84DE3}" destId="{87456B41-9ACD-4DC7-AE66-EA84514EF7A8}" srcOrd="2" destOrd="0" parTransId="{5BAB86AE-5F23-4DA0-A69A-4FD9CB9AC97E}" sibTransId="{0F154556-0C3F-439F-9B47-042CBDC27CC6}"/>
    <dgm:cxn modelId="{8FAA98C3-141E-4FF4-9604-24A3325F7321}" srcId="{F6E608BD-DF4B-404F-8F1D-EAD9B7A84DE3}" destId="{FA33C6E6-4443-4D43-9F1E-D1BCE5AD7C84}" srcOrd="1" destOrd="0" parTransId="{D9F83757-F1A0-4F30-AB95-051D4E72FCFF}" sibTransId="{79B46C74-F74C-4D70-BE73-1B049E36044C}"/>
    <dgm:cxn modelId="{16F2F5C5-DC74-494F-AD46-96444926E72B}" srcId="{F6E608BD-DF4B-404F-8F1D-EAD9B7A84DE3}" destId="{E52D24A4-F845-4BD7-A923-1FB31C91C7A2}" srcOrd="11" destOrd="0" parTransId="{4CE30933-D46F-482A-8B60-EF396304CAE3}" sibTransId="{A88FC571-9470-4676-8187-04C901E2EB94}"/>
    <dgm:cxn modelId="{E3CC5BCE-EEA8-4670-8A64-6A3DE6C2BF6F}" srcId="{F6E608BD-DF4B-404F-8F1D-EAD9B7A84DE3}" destId="{FE7C91B7-AFF0-46A9-9B93-E66EB2307076}" srcOrd="12" destOrd="0" parTransId="{D6E55109-9F23-454D-896D-289C90F9A6B9}" sibTransId="{4331AE73-E640-42F0-A4FA-0B7783364385}"/>
    <dgm:cxn modelId="{66064DCE-4ECF-4F55-A9B6-9185B48526C0}" srcId="{F6E608BD-DF4B-404F-8F1D-EAD9B7A84DE3}" destId="{E58CE60C-1509-4BFB-860E-279A898C1DCE}" srcOrd="13" destOrd="0" parTransId="{BADA6DD2-FAFD-43A4-863F-687BECC35251}" sibTransId="{6E71E28E-A21F-4C58-9D52-70B22C4AAF3E}"/>
    <dgm:cxn modelId="{CEEBF9D2-9338-45E9-9BFF-347BC7822B4B}" type="presOf" srcId="{BA4FEBA1-A63C-4A51-8BE2-DB04A59FA26D}" destId="{6E9009DC-C538-47BE-997C-734428FEA8D5}" srcOrd="0" destOrd="0" presId="urn:microsoft.com/office/officeart/2005/8/layout/default"/>
    <dgm:cxn modelId="{AD3850D7-B779-41F8-AC8D-89EE3E13D806}" type="presOf" srcId="{87456B41-9ACD-4DC7-AE66-EA84514EF7A8}" destId="{169D8DBE-5BCE-4CD9-B658-75EC722304B1}" srcOrd="0" destOrd="0" presId="urn:microsoft.com/office/officeart/2005/8/layout/default"/>
    <dgm:cxn modelId="{7D9D22E3-A1C3-4DD0-A72E-0535C18B6F97}" srcId="{F6E608BD-DF4B-404F-8F1D-EAD9B7A84DE3}" destId="{089E1DCD-9717-4F1A-A910-173D867859A6}" srcOrd="7" destOrd="0" parTransId="{AA479972-37D0-4404-930E-74DB6634B96E}" sibTransId="{829FADEC-2B1B-46C7-A4BC-6BD4EB139897}"/>
    <dgm:cxn modelId="{926508EF-94E5-4038-A3A6-84F5AF0608D0}" type="presOf" srcId="{EE99DBBE-8316-4FF7-A5E5-2C198B773AEB}" destId="{01A00BF8-06B9-4C8D-B019-2D87561B57B1}" srcOrd="0" destOrd="0" presId="urn:microsoft.com/office/officeart/2005/8/layout/default"/>
    <dgm:cxn modelId="{1E045FF6-6EF3-4ADB-B5C6-4B6DD58D4332}" srcId="{F6E608BD-DF4B-404F-8F1D-EAD9B7A84DE3}" destId="{CB059767-887B-4798-8B73-8307B7FB27C3}" srcOrd="8" destOrd="0" parTransId="{67780EAC-AE4C-4AE3-A49B-850A847DBE6B}" sibTransId="{FB5FE913-F750-4222-92FC-BED7DC434E90}"/>
    <dgm:cxn modelId="{C942D2FD-D24C-4906-946A-E21E93B489B0}" type="presOf" srcId="{FA33C6E6-4443-4D43-9F1E-D1BCE5AD7C84}" destId="{7FEADF4A-3D19-40ED-944D-E01722B3DD80}" srcOrd="0" destOrd="0" presId="urn:microsoft.com/office/officeart/2005/8/layout/default"/>
    <dgm:cxn modelId="{43FD421A-D8A2-4545-9EC8-669F8179EB38}" type="presParOf" srcId="{B2C5509F-0B1F-493E-AB9C-A8349BD24826}" destId="{26A116BA-D9E3-4E8B-998F-B58F31745CB9}" srcOrd="0" destOrd="0" presId="urn:microsoft.com/office/officeart/2005/8/layout/default"/>
    <dgm:cxn modelId="{A830C760-F08E-470B-974F-99C2D8D8377A}" type="presParOf" srcId="{B2C5509F-0B1F-493E-AB9C-A8349BD24826}" destId="{CCA71B07-2A5E-4EA6-A9F9-02AB66F155BD}" srcOrd="1" destOrd="0" presId="urn:microsoft.com/office/officeart/2005/8/layout/default"/>
    <dgm:cxn modelId="{3D8EC4D4-1E42-4DB7-A0CC-D3DDDCD26CE1}" type="presParOf" srcId="{B2C5509F-0B1F-493E-AB9C-A8349BD24826}" destId="{7FEADF4A-3D19-40ED-944D-E01722B3DD80}" srcOrd="2" destOrd="0" presId="urn:microsoft.com/office/officeart/2005/8/layout/default"/>
    <dgm:cxn modelId="{9AD421C6-9A1D-4A3B-8877-0ECF5EB600B3}" type="presParOf" srcId="{B2C5509F-0B1F-493E-AB9C-A8349BD24826}" destId="{0F3244F4-625E-4C6C-8971-131750C96CFC}" srcOrd="3" destOrd="0" presId="urn:microsoft.com/office/officeart/2005/8/layout/default"/>
    <dgm:cxn modelId="{CAAC0394-64A4-4892-9C8B-945EE0108DB5}" type="presParOf" srcId="{B2C5509F-0B1F-493E-AB9C-A8349BD24826}" destId="{169D8DBE-5BCE-4CD9-B658-75EC722304B1}" srcOrd="4" destOrd="0" presId="urn:microsoft.com/office/officeart/2005/8/layout/default"/>
    <dgm:cxn modelId="{BB02B6E5-91F3-4E43-852B-C176D5A001C2}" type="presParOf" srcId="{B2C5509F-0B1F-493E-AB9C-A8349BD24826}" destId="{E2652689-096A-4BFD-98AD-7227D258E48D}" srcOrd="5" destOrd="0" presId="urn:microsoft.com/office/officeart/2005/8/layout/default"/>
    <dgm:cxn modelId="{D6B68812-BBB5-4EEA-97A3-007FC2175295}" type="presParOf" srcId="{B2C5509F-0B1F-493E-AB9C-A8349BD24826}" destId="{CB244819-5E1B-4E80-893C-305728C7D1EE}" srcOrd="6" destOrd="0" presId="urn:microsoft.com/office/officeart/2005/8/layout/default"/>
    <dgm:cxn modelId="{FE17A5E2-2F7B-4876-B640-92DB19C1C3C3}" type="presParOf" srcId="{B2C5509F-0B1F-493E-AB9C-A8349BD24826}" destId="{76B22E97-E7AE-4654-A1F0-C25D39A05655}" srcOrd="7" destOrd="0" presId="urn:microsoft.com/office/officeart/2005/8/layout/default"/>
    <dgm:cxn modelId="{DECCEAEB-6713-4F3E-BE24-F7225B946A72}" type="presParOf" srcId="{B2C5509F-0B1F-493E-AB9C-A8349BD24826}" destId="{01A00BF8-06B9-4C8D-B019-2D87561B57B1}" srcOrd="8" destOrd="0" presId="urn:microsoft.com/office/officeart/2005/8/layout/default"/>
    <dgm:cxn modelId="{C782B77B-8B04-457B-B683-4F91CC53B353}" type="presParOf" srcId="{B2C5509F-0B1F-493E-AB9C-A8349BD24826}" destId="{3CF7FD08-D8C2-45D4-BADE-854A0514A134}" srcOrd="9" destOrd="0" presId="urn:microsoft.com/office/officeart/2005/8/layout/default"/>
    <dgm:cxn modelId="{00913EC9-D847-4137-910F-F0E05B5A4082}" type="presParOf" srcId="{B2C5509F-0B1F-493E-AB9C-A8349BD24826}" destId="{B409FB25-664B-4431-9A14-8EBB70AB767E}" srcOrd="10" destOrd="0" presId="urn:microsoft.com/office/officeart/2005/8/layout/default"/>
    <dgm:cxn modelId="{9273BC23-325C-4599-8B0A-ADB5A76BE5DA}" type="presParOf" srcId="{B2C5509F-0B1F-493E-AB9C-A8349BD24826}" destId="{1C089574-BCDA-4055-BE79-1F13F5005AA0}" srcOrd="11" destOrd="0" presId="urn:microsoft.com/office/officeart/2005/8/layout/default"/>
    <dgm:cxn modelId="{C3123AF6-ADCB-4A92-93F5-DB4EF385A5DB}" type="presParOf" srcId="{B2C5509F-0B1F-493E-AB9C-A8349BD24826}" destId="{B81CD954-DC8E-4C2F-8A38-1CCBCA4E3E72}" srcOrd="12" destOrd="0" presId="urn:microsoft.com/office/officeart/2005/8/layout/default"/>
    <dgm:cxn modelId="{AB5F10CF-6EB4-4677-A8A1-178B0E8A8BFF}" type="presParOf" srcId="{B2C5509F-0B1F-493E-AB9C-A8349BD24826}" destId="{E4429A62-665B-44EF-826B-C213E69FD4B4}" srcOrd="13" destOrd="0" presId="urn:microsoft.com/office/officeart/2005/8/layout/default"/>
    <dgm:cxn modelId="{7332AC9F-6DC3-4BE1-82B9-098533721803}" type="presParOf" srcId="{B2C5509F-0B1F-493E-AB9C-A8349BD24826}" destId="{F86EB086-D17A-4599-AFDE-FB062B61FEF4}" srcOrd="14" destOrd="0" presId="urn:microsoft.com/office/officeart/2005/8/layout/default"/>
    <dgm:cxn modelId="{654EA72D-E99F-4C4D-9EEB-E66B3E715F4B}" type="presParOf" srcId="{B2C5509F-0B1F-493E-AB9C-A8349BD24826}" destId="{6A6199DE-10EE-4572-9EC0-DA8E896E989D}" srcOrd="15" destOrd="0" presId="urn:microsoft.com/office/officeart/2005/8/layout/default"/>
    <dgm:cxn modelId="{E94ECF29-A336-49FA-AA20-A5CE6F3724AB}" type="presParOf" srcId="{B2C5509F-0B1F-493E-AB9C-A8349BD24826}" destId="{9022B31F-43E7-4539-95F2-69FEE1BEF04D}" srcOrd="16" destOrd="0" presId="urn:microsoft.com/office/officeart/2005/8/layout/default"/>
    <dgm:cxn modelId="{3EAE82AA-CC84-4F16-A5D8-31F28FA8CD1A}" type="presParOf" srcId="{B2C5509F-0B1F-493E-AB9C-A8349BD24826}" destId="{694701D3-073D-46C4-BCDA-B0449E13898A}" srcOrd="17" destOrd="0" presId="urn:microsoft.com/office/officeart/2005/8/layout/default"/>
    <dgm:cxn modelId="{920CDBDE-A090-4EFA-B593-2F047F72C612}" type="presParOf" srcId="{B2C5509F-0B1F-493E-AB9C-A8349BD24826}" destId="{6E9009DC-C538-47BE-997C-734428FEA8D5}" srcOrd="18" destOrd="0" presId="urn:microsoft.com/office/officeart/2005/8/layout/default"/>
    <dgm:cxn modelId="{89E38559-0496-4674-8BF7-C7462CE16EEE}" type="presParOf" srcId="{B2C5509F-0B1F-493E-AB9C-A8349BD24826}" destId="{F05AFEEE-7B40-4E52-91A6-0F1053262DB4}" srcOrd="19" destOrd="0" presId="urn:microsoft.com/office/officeart/2005/8/layout/default"/>
    <dgm:cxn modelId="{A4D4D800-EE41-4149-91B7-D1FC42F550FF}" type="presParOf" srcId="{B2C5509F-0B1F-493E-AB9C-A8349BD24826}" destId="{C4384302-E7F6-4B46-B340-4486DDAEF271}" srcOrd="20" destOrd="0" presId="urn:microsoft.com/office/officeart/2005/8/layout/default"/>
    <dgm:cxn modelId="{40F93D32-8E8F-40F9-8F85-3769849E8BCE}" type="presParOf" srcId="{B2C5509F-0B1F-493E-AB9C-A8349BD24826}" destId="{86BC114A-768D-45B4-897C-93570DB84223}" srcOrd="21" destOrd="0" presId="urn:microsoft.com/office/officeart/2005/8/layout/default"/>
    <dgm:cxn modelId="{AA9D7F14-BBA6-4C03-AF2B-7A7ED59A1199}" type="presParOf" srcId="{B2C5509F-0B1F-493E-AB9C-A8349BD24826}" destId="{8808B74D-772A-464A-A541-39107EC3B102}" srcOrd="22" destOrd="0" presId="urn:microsoft.com/office/officeart/2005/8/layout/default"/>
    <dgm:cxn modelId="{50A4D5C8-876A-4C34-9DD0-26AC4696D29C}" type="presParOf" srcId="{B2C5509F-0B1F-493E-AB9C-A8349BD24826}" destId="{24C20E27-5063-4FF2-8BF9-62B0027B2A92}" srcOrd="23" destOrd="0" presId="urn:microsoft.com/office/officeart/2005/8/layout/default"/>
    <dgm:cxn modelId="{0690955F-43F3-43F8-9BAA-5633C45B3498}" type="presParOf" srcId="{B2C5509F-0B1F-493E-AB9C-A8349BD24826}" destId="{DF6FAB1C-D1FA-4EDC-81D1-5C3EAE465BB2}" srcOrd="24" destOrd="0" presId="urn:microsoft.com/office/officeart/2005/8/layout/default"/>
    <dgm:cxn modelId="{7CB0DFE7-D3AE-4AB5-9ADD-729790FCBB66}" type="presParOf" srcId="{B2C5509F-0B1F-493E-AB9C-A8349BD24826}" destId="{E323375D-8399-4516-A455-C1F607AF57A3}" srcOrd="25" destOrd="0" presId="urn:microsoft.com/office/officeart/2005/8/layout/default"/>
    <dgm:cxn modelId="{963525D8-1F90-499E-880E-3CD1C8503E21}" type="presParOf" srcId="{B2C5509F-0B1F-493E-AB9C-A8349BD24826}" destId="{7A216BE0-F05C-4EA2-987E-318B16FF3FDA}" srcOrd="26" destOrd="0" presId="urn:microsoft.com/office/officeart/2005/8/layout/default"/>
    <dgm:cxn modelId="{13CDB37B-47BE-4C52-ACF4-B032113A0BC9}" type="presParOf" srcId="{B2C5509F-0B1F-493E-AB9C-A8349BD24826}" destId="{3ED441F7-AFF5-4DA4-BB07-5891B1758A96}" srcOrd="27" destOrd="0" presId="urn:microsoft.com/office/officeart/2005/8/layout/default"/>
    <dgm:cxn modelId="{D3A6BB75-2731-410F-9B92-6AC15679C91D}" type="presParOf" srcId="{B2C5509F-0B1F-493E-AB9C-A8349BD24826}" destId="{602DF728-17C3-40D7-AC33-FC9BAB7DCB10}" srcOrd="28" destOrd="0" presId="urn:microsoft.com/office/officeart/2005/8/layout/default"/>
    <dgm:cxn modelId="{E098973F-CD7A-4C7D-8AFE-18CCAF340355}" type="presParOf" srcId="{B2C5509F-0B1F-493E-AB9C-A8349BD24826}" destId="{074813C7-5C95-4FE9-828B-9B1FA89B598F}" srcOrd="29" destOrd="0" presId="urn:microsoft.com/office/officeart/2005/8/layout/default"/>
    <dgm:cxn modelId="{26FD5031-407A-4B4E-8294-76A204AF1C04}" type="presParOf" srcId="{B2C5509F-0B1F-493E-AB9C-A8349BD24826}" destId="{F68F5A63-968F-462C-911B-372C69897835}" srcOrd="30" destOrd="0" presId="urn:microsoft.com/office/officeart/2005/8/layout/default"/>
    <dgm:cxn modelId="{54D60776-1489-4473-961B-EE4E669025AA}" type="presParOf" srcId="{B2C5509F-0B1F-493E-AB9C-A8349BD24826}" destId="{D480AB33-47C3-458F-B609-0108DEC80E31}" srcOrd="31" destOrd="0" presId="urn:microsoft.com/office/officeart/2005/8/layout/default"/>
    <dgm:cxn modelId="{8944B2D1-AF22-4E06-94AE-0E638182FDED}" type="presParOf" srcId="{B2C5509F-0B1F-493E-AB9C-A8349BD24826}" destId="{82E145C9-753D-432B-A751-1A95308C794D}" srcOrd="3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B51865-3629-489D-81C6-D938CEE06EE2}" type="doc">
      <dgm:prSet loTypeId="urn:microsoft.com/office/officeart/2005/8/layout/matrix3" loCatId="matrix" qsTypeId="urn:microsoft.com/office/officeart/2005/8/quickstyle/simple4" qsCatId="simple" csTypeId="urn:microsoft.com/office/officeart/2005/8/colors/accent1_2" csCatId="accent1"/>
      <dgm:spPr/>
      <dgm:t>
        <a:bodyPr/>
        <a:lstStyle/>
        <a:p>
          <a:endParaRPr lang="en-US"/>
        </a:p>
      </dgm:t>
    </dgm:pt>
    <dgm:pt modelId="{360EDEE8-031A-40A5-932A-71D3DC8AC6AC}">
      <dgm:prSet/>
      <dgm:spPr/>
      <dgm:t>
        <a:bodyPr/>
        <a:lstStyle/>
        <a:p>
          <a:r>
            <a:rPr lang="en-US"/>
            <a:t>For an attachment to be strong, a mom does not need to be with her baby all of the time</a:t>
          </a:r>
        </a:p>
      </dgm:t>
    </dgm:pt>
    <dgm:pt modelId="{4BED24F7-AE13-47C2-8A65-63A5098346D5}" type="parTrans" cxnId="{F7E1C874-EA8E-4504-A02A-151CE4102385}">
      <dgm:prSet/>
      <dgm:spPr/>
      <dgm:t>
        <a:bodyPr/>
        <a:lstStyle/>
        <a:p>
          <a:endParaRPr lang="en-US"/>
        </a:p>
      </dgm:t>
    </dgm:pt>
    <dgm:pt modelId="{6DAC0A11-085D-498D-92A1-EAC0A2576222}" type="sibTrans" cxnId="{F7E1C874-EA8E-4504-A02A-151CE4102385}">
      <dgm:prSet/>
      <dgm:spPr/>
      <dgm:t>
        <a:bodyPr/>
        <a:lstStyle/>
        <a:p>
          <a:endParaRPr lang="en-US"/>
        </a:p>
      </dgm:t>
    </dgm:pt>
    <dgm:pt modelId="{8BE14CA4-D98E-429F-85C4-016D58493A92}">
      <dgm:prSet/>
      <dgm:spPr/>
      <dgm:t>
        <a:bodyPr/>
        <a:lstStyle/>
        <a:p>
          <a:r>
            <a:rPr lang="en-US"/>
            <a:t>Mistakes are an important part of healthy attachments </a:t>
          </a:r>
        </a:p>
      </dgm:t>
    </dgm:pt>
    <dgm:pt modelId="{6A607545-5A80-44E1-A56A-B09EC016ABAA}" type="parTrans" cxnId="{327BDE77-AAE7-466D-92DE-8165AF4E53B9}">
      <dgm:prSet/>
      <dgm:spPr/>
      <dgm:t>
        <a:bodyPr/>
        <a:lstStyle/>
        <a:p>
          <a:endParaRPr lang="en-US"/>
        </a:p>
      </dgm:t>
    </dgm:pt>
    <dgm:pt modelId="{3742F4CC-D8DC-4557-B98C-2518C0C19C9D}" type="sibTrans" cxnId="{327BDE77-AAE7-466D-92DE-8165AF4E53B9}">
      <dgm:prSet/>
      <dgm:spPr/>
      <dgm:t>
        <a:bodyPr/>
        <a:lstStyle/>
        <a:p>
          <a:endParaRPr lang="en-US"/>
        </a:p>
      </dgm:t>
    </dgm:pt>
    <dgm:pt modelId="{13788E25-7849-47DB-85D3-E69C66AFEA07}">
      <dgm:prSet/>
      <dgm:spPr/>
      <dgm:t>
        <a:bodyPr/>
        <a:lstStyle/>
        <a:p>
          <a:r>
            <a:rPr lang="en-US"/>
            <a:t>There will be plenty of disappointment in healthy attachments</a:t>
          </a:r>
        </a:p>
      </dgm:t>
    </dgm:pt>
    <dgm:pt modelId="{A1B329EF-A441-4FCF-92D5-CBCC10E2658E}" type="parTrans" cxnId="{69173D5D-C8A7-4F4C-932F-F53490BE32B4}">
      <dgm:prSet/>
      <dgm:spPr/>
      <dgm:t>
        <a:bodyPr/>
        <a:lstStyle/>
        <a:p>
          <a:endParaRPr lang="en-US"/>
        </a:p>
      </dgm:t>
    </dgm:pt>
    <dgm:pt modelId="{91EF6CF5-7369-4BE8-B156-5702D59C79C2}" type="sibTrans" cxnId="{69173D5D-C8A7-4F4C-932F-F53490BE32B4}">
      <dgm:prSet/>
      <dgm:spPr/>
      <dgm:t>
        <a:bodyPr/>
        <a:lstStyle/>
        <a:p>
          <a:endParaRPr lang="en-US"/>
        </a:p>
      </dgm:t>
    </dgm:pt>
    <dgm:pt modelId="{B250AB20-9715-4FDB-916A-68EBAA3CE246}">
      <dgm:prSet/>
      <dgm:spPr/>
      <dgm:t>
        <a:bodyPr/>
        <a:lstStyle/>
        <a:p>
          <a:r>
            <a:rPr lang="en-US"/>
            <a:t>Responding appropriately to your baby’s needs does not always mean that you will respond immediately</a:t>
          </a:r>
        </a:p>
      </dgm:t>
    </dgm:pt>
    <dgm:pt modelId="{B209F552-9275-4994-9A1A-827ED3D1A148}" type="parTrans" cxnId="{CB3069AC-CEC3-44BB-8BDA-81836066A044}">
      <dgm:prSet/>
      <dgm:spPr/>
      <dgm:t>
        <a:bodyPr/>
        <a:lstStyle/>
        <a:p>
          <a:endParaRPr lang="en-US"/>
        </a:p>
      </dgm:t>
    </dgm:pt>
    <dgm:pt modelId="{6DF2000D-AF31-4241-BDEE-7B80E9C4B962}" type="sibTrans" cxnId="{CB3069AC-CEC3-44BB-8BDA-81836066A044}">
      <dgm:prSet/>
      <dgm:spPr/>
      <dgm:t>
        <a:bodyPr/>
        <a:lstStyle/>
        <a:p>
          <a:endParaRPr lang="en-US"/>
        </a:p>
      </dgm:t>
    </dgm:pt>
    <dgm:pt modelId="{302F3D88-1953-41E7-8CDC-D92971582D6A}" type="pres">
      <dgm:prSet presAssocID="{B3B51865-3629-489D-81C6-D938CEE06EE2}" presName="matrix" presStyleCnt="0">
        <dgm:presLayoutVars>
          <dgm:chMax val="1"/>
          <dgm:dir/>
          <dgm:resizeHandles val="exact"/>
        </dgm:presLayoutVars>
      </dgm:prSet>
      <dgm:spPr/>
    </dgm:pt>
    <dgm:pt modelId="{6602F3C2-6D08-447D-8A7C-02690DC86232}" type="pres">
      <dgm:prSet presAssocID="{B3B51865-3629-489D-81C6-D938CEE06EE2}" presName="diamond" presStyleLbl="bgShp" presStyleIdx="0" presStyleCnt="1"/>
      <dgm:spPr/>
    </dgm:pt>
    <dgm:pt modelId="{8D14B8BD-2A56-4511-B596-576DAEB48DFE}" type="pres">
      <dgm:prSet presAssocID="{B3B51865-3629-489D-81C6-D938CEE06EE2}" presName="quad1" presStyleLbl="node1" presStyleIdx="0" presStyleCnt="4">
        <dgm:presLayoutVars>
          <dgm:chMax val="0"/>
          <dgm:chPref val="0"/>
          <dgm:bulletEnabled val="1"/>
        </dgm:presLayoutVars>
      </dgm:prSet>
      <dgm:spPr/>
    </dgm:pt>
    <dgm:pt modelId="{12B4A631-CEDD-4E2D-A49E-0A403B718248}" type="pres">
      <dgm:prSet presAssocID="{B3B51865-3629-489D-81C6-D938CEE06EE2}" presName="quad2" presStyleLbl="node1" presStyleIdx="1" presStyleCnt="4">
        <dgm:presLayoutVars>
          <dgm:chMax val="0"/>
          <dgm:chPref val="0"/>
          <dgm:bulletEnabled val="1"/>
        </dgm:presLayoutVars>
      </dgm:prSet>
      <dgm:spPr/>
    </dgm:pt>
    <dgm:pt modelId="{B387ABA9-28A5-4CFC-B618-7E85235AC447}" type="pres">
      <dgm:prSet presAssocID="{B3B51865-3629-489D-81C6-D938CEE06EE2}" presName="quad3" presStyleLbl="node1" presStyleIdx="2" presStyleCnt="4">
        <dgm:presLayoutVars>
          <dgm:chMax val="0"/>
          <dgm:chPref val="0"/>
          <dgm:bulletEnabled val="1"/>
        </dgm:presLayoutVars>
      </dgm:prSet>
      <dgm:spPr/>
    </dgm:pt>
    <dgm:pt modelId="{CDC3A9DD-B147-4CD4-AA29-593257A48355}" type="pres">
      <dgm:prSet presAssocID="{B3B51865-3629-489D-81C6-D938CEE06EE2}" presName="quad4" presStyleLbl="node1" presStyleIdx="3" presStyleCnt="4">
        <dgm:presLayoutVars>
          <dgm:chMax val="0"/>
          <dgm:chPref val="0"/>
          <dgm:bulletEnabled val="1"/>
        </dgm:presLayoutVars>
      </dgm:prSet>
      <dgm:spPr/>
    </dgm:pt>
  </dgm:ptLst>
  <dgm:cxnLst>
    <dgm:cxn modelId="{69173D5D-C8A7-4F4C-932F-F53490BE32B4}" srcId="{B3B51865-3629-489D-81C6-D938CEE06EE2}" destId="{13788E25-7849-47DB-85D3-E69C66AFEA07}" srcOrd="2" destOrd="0" parTransId="{A1B329EF-A441-4FCF-92D5-CBCC10E2658E}" sibTransId="{91EF6CF5-7369-4BE8-B156-5702D59C79C2}"/>
    <dgm:cxn modelId="{F774AA54-F0A7-482E-9FC7-A6E8F3B0DAD2}" type="presOf" srcId="{B3B51865-3629-489D-81C6-D938CEE06EE2}" destId="{302F3D88-1953-41E7-8CDC-D92971582D6A}" srcOrd="0" destOrd="0" presId="urn:microsoft.com/office/officeart/2005/8/layout/matrix3"/>
    <dgm:cxn modelId="{F7E1C874-EA8E-4504-A02A-151CE4102385}" srcId="{B3B51865-3629-489D-81C6-D938CEE06EE2}" destId="{360EDEE8-031A-40A5-932A-71D3DC8AC6AC}" srcOrd="0" destOrd="0" parTransId="{4BED24F7-AE13-47C2-8A65-63A5098346D5}" sibTransId="{6DAC0A11-085D-498D-92A1-EAC0A2576222}"/>
    <dgm:cxn modelId="{327BDE77-AAE7-466D-92DE-8165AF4E53B9}" srcId="{B3B51865-3629-489D-81C6-D938CEE06EE2}" destId="{8BE14CA4-D98E-429F-85C4-016D58493A92}" srcOrd="1" destOrd="0" parTransId="{6A607545-5A80-44E1-A56A-B09EC016ABAA}" sibTransId="{3742F4CC-D8DC-4557-B98C-2518C0C19C9D}"/>
    <dgm:cxn modelId="{43F16E86-DA63-432C-B78C-B439B81BC9D9}" type="presOf" srcId="{8BE14CA4-D98E-429F-85C4-016D58493A92}" destId="{12B4A631-CEDD-4E2D-A49E-0A403B718248}" srcOrd="0" destOrd="0" presId="urn:microsoft.com/office/officeart/2005/8/layout/matrix3"/>
    <dgm:cxn modelId="{CB3069AC-CEC3-44BB-8BDA-81836066A044}" srcId="{B3B51865-3629-489D-81C6-D938CEE06EE2}" destId="{B250AB20-9715-4FDB-916A-68EBAA3CE246}" srcOrd="3" destOrd="0" parTransId="{B209F552-9275-4994-9A1A-827ED3D1A148}" sibTransId="{6DF2000D-AF31-4241-BDEE-7B80E9C4B962}"/>
    <dgm:cxn modelId="{7F3923B7-DAF2-4904-B436-EAD1DDE2077F}" type="presOf" srcId="{13788E25-7849-47DB-85D3-E69C66AFEA07}" destId="{B387ABA9-28A5-4CFC-B618-7E85235AC447}" srcOrd="0" destOrd="0" presId="urn:microsoft.com/office/officeart/2005/8/layout/matrix3"/>
    <dgm:cxn modelId="{56AFE5EA-B69C-4118-B6A7-0BF15ADCF786}" type="presOf" srcId="{360EDEE8-031A-40A5-932A-71D3DC8AC6AC}" destId="{8D14B8BD-2A56-4511-B596-576DAEB48DFE}" srcOrd="0" destOrd="0" presId="urn:microsoft.com/office/officeart/2005/8/layout/matrix3"/>
    <dgm:cxn modelId="{1CCAE3F6-F8F5-46EB-BEBC-1FA03D0BE55F}" type="presOf" srcId="{B250AB20-9715-4FDB-916A-68EBAA3CE246}" destId="{CDC3A9DD-B147-4CD4-AA29-593257A48355}" srcOrd="0" destOrd="0" presId="urn:microsoft.com/office/officeart/2005/8/layout/matrix3"/>
    <dgm:cxn modelId="{7DA254BC-DA36-4264-A1E2-3BE898D0E540}" type="presParOf" srcId="{302F3D88-1953-41E7-8CDC-D92971582D6A}" destId="{6602F3C2-6D08-447D-8A7C-02690DC86232}" srcOrd="0" destOrd="0" presId="urn:microsoft.com/office/officeart/2005/8/layout/matrix3"/>
    <dgm:cxn modelId="{0ABC618F-D155-4527-AA55-EE09B4A0EDC9}" type="presParOf" srcId="{302F3D88-1953-41E7-8CDC-D92971582D6A}" destId="{8D14B8BD-2A56-4511-B596-576DAEB48DFE}" srcOrd="1" destOrd="0" presId="urn:microsoft.com/office/officeart/2005/8/layout/matrix3"/>
    <dgm:cxn modelId="{97858C48-56CA-4B4A-A644-AAF314D369F9}" type="presParOf" srcId="{302F3D88-1953-41E7-8CDC-D92971582D6A}" destId="{12B4A631-CEDD-4E2D-A49E-0A403B718248}" srcOrd="2" destOrd="0" presId="urn:microsoft.com/office/officeart/2005/8/layout/matrix3"/>
    <dgm:cxn modelId="{13C78C7D-2352-4988-8E77-F44BC06137A5}" type="presParOf" srcId="{302F3D88-1953-41E7-8CDC-D92971582D6A}" destId="{B387ABA9-28A5-4CFC-B618-7E85235AC447}" srcOrd="3" destOrd="0" presId="urn:microsoft.com/office/officeart/2005/8/layout/matrix3"/>
    <dgm:cxn modelId="{193D43B8-501C-4A73-93D4-64DF57B8AF91}" type="presParOf" srcId="{302F3D88-1953-41E7-8CDC-D92971582D6A}" destId="{CDC3A9DD-B147-4CD4-AA29-593257A4835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877AD5-918B-447A-BE32-2200E7150362}"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6372CB23-CD81-4D64-938B-2FE917EDDC39}">
      <dgm:prSet/>
      <dgm:spPr/>
      <dgm:t>
        <a:bodyPr/>
        <a:lstStyle/>
        <a:p>
          <a:r>
            <a:rPr lang="en-US"/>
            <a:t>Increased anger/frustration toward a specific child</a:t>
          </a:r>
        </a:p>
      </dgm:t>
    </dgm:pt>
    <dgm:pt modelId="{2C642601-C532-48DC-8A4C-728AC56F31B5}" type="parTrans" cxnId="{3FC9720C-5F5D-46C6-93B2-95DDCCAAE8ED}">
      <dgm:prSet/>
      <dgm:spPr/>
      <dgm:t>
        <a:bodyPr/>
        <a:lstStyle/>
        <a:p>
          <a:endParaRPr lang="en-US"/>
        </a:p>
      </dgm:t>
    </dgm:pt>
    <dgm:pt modelId="{EE768FF6-80F2-4D10-8C2F-6F14F3646EE0}" type="sibTrans" cxnId="{3FC9720C-5F5D-46C6-93B2-95DDCCAAE8ED}">
      <dgm:prSet/>
      <dgm:spPr/>
      <dgm:t>
        <a:bodyPr/>
        <a:lstStyle/>
        <a:p>
          <a:endParaRPr lang="en-US"/>
        </a:p>
      </dgm:t>
    </dgm:pt>
    <dgm:pt modelId="{B195FB0B-DEEB-40A2-8640-7462E1636610}">
      <dgm:prSet/>
      <dgm:spPr/>
      <dgm:t>
        <a:bodyPr/>
        <a:lstStyle/>
        <a:p>
          <a:r>
            <a:rPr lang="en-US"/>
            <a:t>Attachment issues</a:t>
          </a:r>
        </a:p>
      </dgm:t>
    </dgm:pt>
    <dgm:pt modelId="{8FA13FAA-6F2A-47C9-931B-1613FDE81BAA}" type="parTrans" cxnId="{58C095D8-AA01-47A4-A18A-9FA1FB3DD796}">
      <dgm:prSet/>
      <dgm:spPr/>
      <dgm:t>
        <a:bodyPr/>
        <a:lstStyle/>
        <a:p>
          <a:endParaRPr lang="en-US"/>
        </a:p>
      </dgm:t>
    </dgm:pt>
    <dgm:pt modelId="{249F46FB-6F1F-4690-BEBE-AC3B49B94E7C}" type="sibTrans" cxnId="{58C095D8-AA01-47A4-A18A-9FA1FB3DD796}">
      <dgm:prSet/>
      <dgm:spPr/>
      <dgm:t>
        <a:bodyPr/>
        <a:lstStyle/>
        <a:p>
          <a:endParaRPr lang="en-US"/>
        </a:p>
      </dgm:t>
    </dgm:pt>
    <dgm:pt modelId="{CA99FD51-21CE-4866-9A3A-5592B1BFFC24}">
      <dgm:prSet/>
      <dgm:spPr/>
      <dgm:t>
        <a:bodyPr/>
        <a:lstStyle/>
        <a:p>
          <a:r>
            <a:rPr lang="en-US"/>
            <a:t>Avoidance</a:t>
          </a:r>
        </a:p>
      </dgm:t>
    </dgm:pt>
    <dgm:pt modelId="{95B3AF64-583C-4141-8E76-7A8001511219}" type="parTrans" cxnId="{82237AEC-9108-4658-BD4E-85C57A044403}">
      <dgm:prSet/>
      <dgm:spPr/>
      <dgm:t>
        <a:bodyPr/>
        <a:lstStyle/>
        <a:p>
          <a:endParaRPr lang="en-US"/>
        </a:p>
      </dgm:t>
    </dgm:pt>
    <dgm:pt modelId="{F923C040-BDDB-4180-8C47-BD9CB13B48AF}" type="sibTrans" cxnId="{82237AEC-9108-4658-BD4E-85C57A044403}">
      <dgm:prSet/>
      <dgm:spPr/>
      <dgm:t>
        <a:bodyPr/>
        <a:lstStyle/>
        <a:p>
          <a:endParaRPr lang="en-US"/>
        </a:p>
      </dgm:t>
    </dgm:pt>
    <dgm:pt modelId="{5E7BED7E-DEF7-4C38-B0CB-14860F7FA529}">
      <dgm:prSet/>
      <dgm:spPr/>
      <dgm:t>
        <a:bodyPr/>
        <a:lstStyle/>
        <a:p>
          <a:r>
            <a:rPr lang="en-US"/>
            <a:t>Mood swings</a:t>
          </a:r>
        </a:p>
      </dgm:t>
    </dgm:pt>
    <dgm:pt modelId="{0968EE0D-9B1B-40BB-A7F7-2821038AF956}" type="parTrans" cxnId="{AA6DDEB8-BC92-4095-8414-6B1907421158}">
      <dgm:prSet/>
      <dgm:spPr/>
      <dgm:t>
        <a:bodyPr/>
        <a:lstStyle/>
        <a:p>
          <a:endParaRPr lang="en-US"/>
        </a:p>
      </dgm:t>
    </dgm:pt>
    <dgm:pt modelId="{E55C62A5-9792-4FC1-8FF4-40E32868097C}" type="sibTrans" cxnId="{AA6DDEB8-BC92-4095-8414-6B1907421158}">
      <dgm:prSet/>
      <dgm:spPr/>
      <dgm:t>
        <a:bodyPr/>
        <a:lstStyle/>
        <a:p>
          <a:endParaRPr lang="en-US"/>
        </a:p>
      </dgm:t>
    </dgm:pt>
    <dgm:pt modelId="{E43D0C0A-1F30-4BE9-AF9D-A27E922A80AA}">
      <dgm:prSet/>
      <dgm:spPr/>
      <dgm:t>
        <a:bodyPr/>
        <a:lstStyle/>
        <a:p>
          <a:r>
            <a:rPr lang="en-US"/>
            <a:t>Feelings of guilt and resentment</a:t>
          </a:r>
        </a:p>
      </dgm:t>
    </dgm:pt>
    <dgm:pt modelId="{E226E629-7199-4612-959B-34CEA70B8B1B}" type="parTrans" cxnId="{9535FF98-7723-4DDE-A9D3-1547D9C64B14}">
      <dgm:prSet/>
      <dgm:spPr/>
      <dgm:t>
        <a:bodyPr/>
        <a:lstStyle/>
        <a:p>
          <a:endParaRPr lang="en-US"/>
        </a:p>
      </dgm:t>
    </dgm:pt>
    <dgm:pt modelId="{C27CE080-BAA8-4718-AD57-DFB234BEAB3B}" type="sibTrans" cxnId="{9535FF98-7723-4DDE-A9D3-1547D9C64B14}">
      <dgm:prSet/>
      <dgm:spPr/>
      <dgm:t>
        <a:bodyPr/>
        <a:lstStyle/>
        <a:p>
          <a:endParaRPr lang="en-US"/>
        </a:p>
      </dgm:t>
    </dgm:pt>
    <dgm:pt modelId="{A1ACD1A7-7798-42E5-8158-0A2663FF9359}">
      <dgm:prSet/>
      <dgm:spPr/>
      <dgm:t>
        <a:bodyPr/>
        <a:lstStyle/>
        <a:p>
          <a:r>
            <a:rPr lang="en-US" dirty="0"/>
            <a:t>Navigating conflicting emotions</a:t>
          </a:r>
        </a:p>
      </dgm:t>
    </dgm:pt>
    <dgm:pt modelId="{291B4501-F439-4107-B1B9-79A51F642698}" type="parTrans" cxnId="{4D7C482B-7123-47E4-8B32-A7A2BDF3648B}">
      <dgm:prSet/>
      <dgm:spPr/>
      <dgm:t>
        <a:bodyPr/>
        <a:lstStyle/>
        <a:p>
          <a:endParaRPr lang="en-US"/>
        </a:p>
      </dgm:t>
    </dgm:pt>
    <dgm:pt modelId="{B60B8652-5EEC-4A6D-8BB4-FD8AB07F5964}" type="sibTrans" cxnId="{4D7C482B-7123-47E4-8B32-A7A2BDF3648B}">
      <dgm:prSet/>
      <dgm:spPr/>
      <dgm:t>
        <a:bodyPr/>
        <a:lstStyle/>
        <a:p>
          <a:endParaRPr lang="en-US"/>
        </a:p>
      </dgm:t>
    </dgm:pt>
    <dgm:pt modelId="{A11B7FBE-E953-4441-881F-96CFF0DCE487}">
      <dgm:prSet/>
      <dgm:spPr/>
      <dgm:t>
        <a:bodyPr/>
        <a:lstStyle/>
        <a:p>
          <a:r>
            <a:rPr lang="en-US"/>
            <a:t>High scores on depression screenings </a:t>
          </a:r>
        </a:p>
      </dgm:t>
    </dgm:pt>
    <dgm:pt modelId="{2D45D38A-CEF5-4AA1-A269-302E7047030D}" type="parTrans" cxnId="{0B431D65-FFC2-4140-AFBA-CBF7B2C33D14}">
      <dgm:prSet/>
      <dgm:spPr/>
      <dgm:t>
        <a:bodyPr/>
        <a:lstStyle/>
        <a:p>
          <a:endParaRPr lang="en-US"/>
        </a:p>
      </dgm:t>
    </dgm:pt>
    <dgm:pt modelId="{D1C4FE37-93D2-47BE-957E-621F264ADDCB}" type="sibTrans" cxnId="{0B431D65-FFC2-4140-AFBA-CBF7B2C33D14}">
      <dgm:prSet/>
      <dgm:spPr/>
      <dgm:t>
        <a:bodyPr/>
        <a:lstStyle/>
        <a:p>
          <a:endParaRPr lang="en-US"/>
        </a:p>
      </dgm:t>
    </dgm:pt>
    <dgm:pt modelId="{2E54FBD8-DD02-4818-8303-2D9D370CD9E6}" type="pres">
      <dgm:prSet presAssocID="{A8877AD5-918B-447A-BE32-2200E7150362}" presName="linear" presStyleCnt="0">
        <dgm:presLayoutVars>
          <dgm:animLvl val="lvl"/>
          <dgm:resizeHandles val="exact"/>
        </dgm:presLayoutVars>
      </dgm:prSet>
      <dgm:spPr/>
    </dgm:pt>
    <dgm:pt modelId="{B7472710-0243-4009-84DD-8EC37E02C564}" type="pres">
      <dgm:prSet presAssocID="{6372CB23-CD81-4D64-938B-2FE917EDDC39}" presName="parentText" presStyleLbl="node1" presStyleIdx="0" presStyleCnt="7">
        <dgm:presLayoutVars>
          <dgm:chMax val="0"/>
          <dgm:bulletEnabled val="1"/>
        </dgm:presLayoutVars>
      </dgm:prSet>
      <dgm:spPr/>
    </dgm:pt>
    <dgm:pt modelId="{1D530AD7-32E4-49BF-887B-36AF679129AC}" type="pres">
      <dgm:prSet presAssocID="{EE768FF6-80F2-4D10-8C2F-6F14F3646EE0}" presName="spacer" presStyleCnt="0"/>
      <dgm:spPr/>
    </dgm:pt>
    <dgm:pt modelId="{50FDB2D1-DB8A-4B60-BF7F-2724EEAFC5F4}" type="pres">
      <dgm:prSet presAssocID="{B195FB0B-DEEB-40A2-8640-7462E1636610}" presName="parentText" presStyleLbl="node1" presStyleIdx="1" presStyleCnt="7">
        <dgm:presLayoutVars>
          <dgm:chMax val="0"/>
          <dgm:bulletEnabled val="1"/>
        </dgm:presLayoutVars>
      </dgm:prSet>
      <dgm:spPr/>
    </dgm:pt>
    <dgm:pt modelId="{41B4F34F-E853-4C80-B90D-4A75C992B6AE}" type="pres">
      <dgm:prSet presAssocID="{249F46FB-6F1F-4690-BEBE-AC3B49B94E7C}" presName="spacer" presStyleCnt="0"/>
      <dgm:spPr/>
    </dgm:pt>
    <dgm:pt modelId="{17DFACF0-140B-4D2B-8663-F750C5827031}" type="pres">
      <dgm:prSet presAssocID="{CA99FD51-21CE-4866-9A3A-5592B1BFFC24}" presName="parentText" presStyleLbl="node1" presStyleIdx="2" presStyleCnt="7">
        <dgm:presLayoutVars>
          <dgm:chMax val="0"/>
          <dgm:bulletEnabled val="1"/>
        </dgm:presLayoutVars>
      </dgm:prSet>
      <dgm:spPr/>
    </dgm:pt>
    <dgm:pt modelId="{8E8A495E-6595-46B9-B108-88537C1687D9}" type="pres">
      <dgm:prSet presAssocID="{F923C040-BDDB-4180-8C47-BD9CB13B48AF}" presName="spacer" presStyleCnt="0"/>
      <dgm:spPr/>
    </dgm:pt>
    <dgm:pt modelId="{58176DB3-15B6-4F2C-A23B-FADC7C5099A7}" type="pres">
      <dgm:prSet presAssocID="{5E7BED7E-DEF7-4C38-B0CB-14860F7FA529}" presName="parentText" presStyleLbl="node1" presStyleIdx="3" presStyleCnt="7">
        <dgm:presLayoutVars>
          <dgm:chMax val="0"/>
          <dgm:bulletEnabled val="1"/>
        </dgm:presLayoutVars>
      </dgm:prSet>
      <dgm:spPr/>
    </dgm:pt>
    <dgm:pt modelId="{A9A2EB4C-E611-4D77-883A-74B65652AD45}" type="pres">
      <dgm:prSet presAssocID="{E55C62A5-9792-4FC1-8FF4-40E32868097C}" presName="spacer" presStyleCnt="0"/>
      <dgm:spPr/>
    </dgm:pt>
    <dgm:pt modelId="{2F7EA16F-F5A8-4987-963B-FC1D8E44AAE5}" type="pres">
      <dgm:prSet presAssocID="{E43D0C0A-1F30-4BE9-AF9D-A27E922A80AA}" presName="parentText" presStyleLbl="node1" presStyleIdx="4" presStyleCnt="7">
        <dgm:presLayoutVars>
          <dgm:chMax val="0"/>
          <dgm:bulletEnabled val="1"/>
        </dgm:presLayoutVars>
      </dgm:prSet>
      <dgm:spPr/>
    </dgm:pt>
    <dgm:pt modelId="{FF8052FB-3316-4AD6-B197-55DE04C491C4}" type="pres">
      <dgm:prSet presAssocID="{C27CE080-BAA8-4718-AD57-DFB234BEAB3B}" presName="spacer" presStyleCnt="0"/>
      <dgm:spPr/>
    </dgm:pt>
    <dgm:pt modelId="{6A0F61BF-C4D0-45B5-8F00-4146F2B791D0}" type="pres">
      <dgm:prSet presAssocID="{A1ACD1A7-7798-42E5-8158-0A2663FF9359}" presName="parentText" presStyleLbl="node1" presStyleIdx="5" presStyleCnt="7">
        <dgm:presLayoutVars>
          <dgm:chMax val="0"/>
          <dgm:bulletEnabled val="1"/>
        </dgm:presLayoutVars>
      </dgm:prSet>
      <dgm:spPr/>
    </dgm:pt>
    <dgm:pt modelId="{4EA63B21-4C4D-4641-8746-0D756225C5B4}" type="pres">
      <dgm:prSet presAssocID="{B60B8652-5EEC-4A6D-8BB4-FD8AB07F5964}" presName="spacer" presStyleCnt="0"/>
      <dgm:spPr/>
    </dgm:pt>
    <dgm:pt modelId="{C11F4216-7C37-4CA7-9389-924781CFA1B0}" type="pres">
      <dgm:prSet presAssocID="{A11B7FBE-E953-4441-881F-96CFF0DCE487}" presName="parentText" presStyleLbl="node1" presStyleIdx="6" presStyleCnt="7">
        <dgm:presLayoutVars>
          <dgm:chMax val="0"/>
          <dgm:bulletEnabled val="1"/>
        </dgm:presLayoutVars>
      </dgm:prSet>
      <dgm:spPr/>
    </dgm:pt>
  </dgm:ptLst>
  <dgm:cxnLst>
    <dgm:cxn modelId="{3FC9720C-5F5D-46C6-93B2-95DDCCAAE8ED}" srcId="{A8877AD5-918B-447A-BE32-2200E7150362}" destId="{6372CB23-CD81-4D64-938B-2FE917EDDC39}" srcOrd="0" destOrd="0" parTransId="{2C642601-C532-48DC-8A4C-728AC56F31B5}" sibTransId="{EE768FF6-80F2-4D10-8C2F-6F14F3646EE0}"/>
    <dgm:cxn modelId="{7DF14115-083C-4AE5-9897-7BC4AB1B37AC}" type="presOf" srcId="{A1ACD1A7-7798-42E5-8158-0A2663FF9359}" destId="{6A0F61BF-C4D0-45B5-8F00-4146F2B791D0}" srcOrd="0" destOrd="0" presId="urn:microsoft.com/office/officeart/2005/8/layout/vList2"/>
    <dgm:cxn modelId="{306FEF1A-B0F8-4FBD-9E14-3BCFA1E2E005}" type="presOf" srcId="{A11B7FBE-E953-4441-881F-96CFF0DCE487}" destId="{C11F4216-7C37-4CA7-9389-924781CFA1B0}" srcOrd="0" destOrd="0" presId="urn:microsoft.com/office/officeart/2005/8/layout/vList2"/>
    <dgm:cxn modelId="{4D7C482B-7123-47E4-8B32-A7A2BDF3648B}" srcId="{A8877AD5-918B-447A-BE32-2200E7150362}" destId="{A1ACD1A7-7798-42E5-8158-0A2663FF9359}" srcOrd="5" destOrd="0" parTransId="{291B4501-F439-4107-B1B9-79A51F642698}" sibTransId="{B60B8652-5EEC-4A6D-8BB4-FD8AB07F5964}"/>
    <dgm:cxn modelId="{0B431D65-FFC2-4140-AFBA-CBF7B2C33D14}" srcId="{A8877AD5-918B-447A-BE32-2200E7150362}" destId="{A11B7FBE-E953-4441-881F-96CFF0DCE487}" srcOrd="6" destOrd="0" parTransId="{2D45D38A-CEF5-4AA1-A269-302E7047030D}" sibTransId="{D1C4FE37-93D2-47BE-957E-621F264ADDCB}"/>
    <dgm:cxn modelId="{CFA3804E-6977-4F5D-97A3-B974109F2BF5}" type="presOf" srcId="{E43D0C0A-1F30-4BE9-AF9D-A27E922A80AA}" destId="{2F7EA16F-F5A8-4987-963B-FC1D8E44AAE5}" srcOrd="0" destOrd="0" presId="urn:microsoft.com/office/officeart/2005/8/layout/vList2"/>
    <dgm:cxn modelId="{BC2DC04F-8E97-41F8-888D-FC39FD79F43C}" type="presOf" srcId="{A8877AD5-918B-447A-BE32-2200E7150362}" destId="{2E54FBD8-DD02-4818-8303-2D9D370CD9E6}" srcOrd="0" destOrd="0" presId="urn:microsoft.com/office/officeart/2005/8/layout/vList2"/>
    <dgm:cxn modelId="{CFDA438A-93C8-4DB6-9E58-7DD04B8077B2}" type="presOf" srcId="{5E7BED7E-DEF7-4C38-B0CB-14860F7FA529}" destId="{58176DB3-15B6-4F2C-A23B-FADC7C5099A7}" srcOrd="0" destOrd="0" presId="urn:microsoft.com/office/officeart/2005/8/layout/vList2"/>
    <dgm:cxn modelId="{9535FF98-7723-4DDE-A9D3-1547D9C64B14}" srcId="{A8877AD5-918B-447A-BE32-2200E7150362}" destId="{E43D0C0A-1F30-4BE9-AF9D-A27E922A80AA}" srcOrd="4" destOrd="0" parTransId="{E226E629-7199-4612-959B-34CEA70B8B1B}" sibTransId="{C27CE080-BAA8-4718-AD57-DFB234BEAB3B}"/>
    <dgm:cxn modelId="{AA6DDEB8-BC92-4095-8414-6B1907421158}" srcId="{A8877AD5-918B-447A-BE32-2200E7150362}" destId="{5E7BED7E-DEF7-4C38-B0CB-14860F7FA529}" srcOrd="3" destOrd="0" parTransId="{0968EE0D-9B1B-40BB-A7F7-2821038AF956}" sibTransId="{E55C62A5-9792-4FC1-8FF4-40E32868097C}"/>
    <dgm:cxn modelId="{5F5001B9-F777-4D0B-AE01-C5033A647021}" type="presOf" srcId="{6372CB23-CD81-4D64-938B-2FE917EDDC39}" destId="{B7472710-0243-4009-84DD-8EC37E02C564}" srcOrd="0" destOrd="0" presId="urn:microsoft.com/office/officeart/2005/8/layout/vList2"/>
    <dgm:cxn modelId="{58C095D8-AA01-47A4-A18A-9FA1FB3DD796}" srcId="{A8877AD5-918B-447A-BE32-2200E7150362}" destId="{B195FB0B-DEEB-40A2-8640-7462E1636610}" srcOrd="1" destOrd="0" parTransId="{8FA13FAA-6F2A-47C9-931B-1613FDE81BAA}" sibTransId="{249F46FB-6F1F-4690-BEBE-AC3B49B94E7C}"/>
    <dgm:cxn modelId="{82237AEC-9108-4658-BD4E-85C57A044403}" srcId="{A8877AD5-918B-447A-BE32-2200E7150362}" destId="{CA99FD51-21CE-4866-9A3A-5592B1BFFC24}" srcOrd="2" destOrd="0" parTransId="{95B3AF64-583C-4141-8E76-7A8001511219}" sibTransId="{F923C040-BDDB-4180-8C47-BD9CB13B48AF}"/>
    <dgm:cxn modelId="{092613F9-7D4E-45F7-BEDA-7DF3EA38B7A7}" type="presOf" srcId="{B195FB0B-DEEB-40A2-8640-7462E1636610}" destId="{50FDB2D1-DB8A-4B60-BF7F-2724EEAFC5F4}" srcOrd="0" destOrd="0" presId="urn:microsoft.com/office/officeart/2005/8/layout/vList2"/>
    <dgm:cxn modelId="{C74EB7FF-1A22-437E-807D-31F5FCDEC8EE}" type="presOf" srcId="{CA99FD51-21CE-4866-9A3A-5592B1BFFC24}" destId="{17DFACF0-140B-4D2B-8663-F750C5827031}" srcOrd="0" destOrd="0" presId="urn:microsoft.com/office/officeart/2005/8/layout/vList2"/>
    <dgm:cxn modelId="{1EF38977-CB16-4EC9-BC7A-CBE84DA7C80C}" type="presParOf" srcId="{2E54FBD8-DD02-4818-8303-2D9D370CD9E6}" destId="{B7472710-0243-4009-84DD-8EC37E02C564}" srcOrd="0" destOrd="0" presId="urn:microsoft.com/office/officeart/2005/8/layout/vList2"/>
    <dgm:cxn modelId="{7936D127-347A-453E-BF8D-B7171495ECEB}" type="presParOf" srcId="{2E54FBD8-DD02-4818-8303-2D9D370CD9E6}" destId="{1D530AD7-32E4-49BF-887B-36AF679129AC}" srcOrd="1" destOrd="0" presId="urn:microsoft.com/office/officeart/2005/8/layout/vList2"/>
    <dgm:cxn modelId="{9AC26E6C-4285-41B9-9C2B-2940BA39F9D4}" type="presParOf" srcId="{2E54FBD8-DD02-4818-8303-2D9D370CD9E6}" destId="{50FDB2D1-DB8A-4B60-BF7F-2724EEAFC5F4}" srcOrd="2" destOrd="0" presId="urn:microsoft.com/office/officeart/2005/8/layout/vList2"/>
    <dgm:cxn modelId="{DD5EB3D6-3DC7-4B99-898A-B56F9059A874}" type="presParOf" srcId="{2E54FBD8-DD02-4818-8303-2D9D370CD9E6}" destId="{41B4F34F-E853-4C80-B90D-4A75C992B6AE}" srcOrd="3" destOrd="0" presId="urn:microsoft.com/office/officeart/2005/8/layout/vList2"/>
    <dgm:cxn modelId="{109E8F08-BCD7-4879-8401-036D4A0514F1}" type="presParOf" srcId="{2E54FBD8-DD02-4818-8303-2D9D370CD9E6}" destId="{17DFACF0-140B-4D2B-8663-F750C5827031}" srcOrd="4" destOrd="0" presId="urn:microsoft.com/office/officeart/2005/8/layout/vList2"/>
    <dgm:cxn modelId="{9053BC80-DB5C-4909-B615-DDE87DE25AB5}" type="presParOf" srcId="{2E54FBD8-DD02-4818-8303-2D9D370CD9E6}" destId="{8E8A495E-6595-46B9-B108-88537C1687D9}" srcOrd="5" destOrd="0" presId="urn:microsoft.com/office/officeart/2005/8/layout/vList2"/>
    <dgm:cxn modelId="{9DECBF14-6796-48B5-A27E-E414826C8D50}" type="presParOf" srcId="{2E54FBD8-DD02-4818-8303-2D9D370CD9E6}" destId="{58176DB3-15B6-4F2C-A23B-FADC7C5099A7}" srcOrd="6" destOrd="0" presId="urn:microsoft.com/office/officeart/2005/8/layout/vList2"/>
    <dgm:cxn modelId="{427FE33B-27A3-4C24-8C33-64C04586E310}" type="presParOf" srcId="{2E54FBD8-DD02-4818-8303-2D9D370CD9E6}" destId="{A9A2EB4C-E611-4D77-883A-74B65652AD45}" srcOrd="7" destOrd="0" presId="urn:microsoft.com/office/officeart/2005/8/layout/vList2"/>
    <dgm:cxn modelId="{57157116-82DC-497D-9CED-D5C4AFCC737E}" type="presParOf" srcId="{2E54FBD8-DD02-4818-8303-2D9D370CD9E6}" destId="{2F7EA16F-F5A8-4987-963B-FC1D8E44AAE5}" srcOrd="8" destOrd="0" presId="urn:microsoft.com/office/officeart/2005/8/layout/vList2"/>
    <dgm:cxn modelId="{D3081721-1E6A-47DA-8818-BF665697175F}" type="presParOf" srcId="{2E54FBD8-DD02-4818-8303-2D9D370CD9E6}" destId="{FF8052FB-3316-4AD6-B197-55DE04C491C4}" srcOrd="9" destOrd="0" presId="urn:microsoft.com/office/officeart/2005/8/layout/vList2"/>
    <dgm:cxn modelId="{ADCE54EC-5470-4CF5-BB6E-9003CF735FCC}" type="presParOf" srcId="{2E54FBD8-DD02-4818-8303-2D9D370CD9E6}" destId="{6A0F61BF-C4D0-45B5-8F00-4146F2B791D0}" srcOrd="10" destOrd="0" presId="urn:microsoft.com/office/officeart/2005/8/layout/vList2"/>
    <dgm:cxn modelId="{5513FED8-1721-4595-8C71-57B652260714}" type="presParOf" srcId="{2E54FBD8-DD02-4818-8303-2D9D370CD9E6}" destId="{4EA63B21-4C4D-4641-8746-0D756225C5B4}" srcOrd="11" destOrd="0" presId="urn:microsoft.com/office/officeart/2005/8/layout/vList2"/>
    <dgm:cxn modelId="{35CB2D4A-2264-4982-921F-3A509035EF19}" type="presParOf" srcId="{2E54FBD8-DD02-4818-8303-2D9D370CD9E6}" destId="{C11F4216-7C37-4CA7-9389-924781CFA1B0}"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116BA-D9E3-4E8B-998F-B58F31745CB9}">
      <dsp:nvSpPr>
        <dsp:cNvPr id="0" name=""/>
        <dsp:cNvSpPr/>
      </dsp:nvSpPr>
      <dsp:spPr>
        <a:xfrm>
          <a:off x="630854" y="3143"/>
          <a:ext cx="1724266" cy="1034560"/>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Depressed mood or severe mood swings</a:t>
          </a:r>
        </a:p>
      </dsp:txBody>
      <dsp:txXfrm>
        <a:off x="630854" y="3143"/>
        <a:ext cx="1724266" cy="1034560"/>
      </dsp:txXfrm>
    </dsp:sp>
    <dsp:sp modelId="{7FEADF4A-3D19-40ED-944D-E01722B3DD80}">
      <dsp:nvSpPr>
        <dsp:cNvPr id="0" name=""/>
        <dsp:cNvSpPr/>
      </dsp:nvSpPr>
      <dsp:spPr>
        <a:xfrm>
          <a:off x="2527548" y="3143"/>
          <a:ext cx="1724266" cy="1034560"/>
        </a:xfrm>
        <a:prstGeom prst="rect">
          <a:avLst/>
        </a:prstGeom>
        <a:solidFill>
          <a:schemeClr val="accent2">
            <a:hueOff val="55599"/>
            <a:satOff val="-1243"/>
            <a:lumOff val="-117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Excessive crying</a:t>
          </a:r>
        </a:p>
      </dsp:txBody>
      <dsp:txXfrm>
        <a:off x="2527548" y="3143"/>
        <a:ext cx="1724266" cy="1034560"/>
      </dsp:txXfrm>
    </dsp:sp>
    <dsp:sp modelId="{169D8DBE-5BCE-4CD9-B658-75EC722304B1}">
      <dsp:nvSpPr>
        <dsp:cNvPr id="0" name=""/>
        <dsp:cNvSpPr/>
      </dsp:nvSpPr>
      <dsp:spPr>
        <a:xfrm>
          <a:off x="4424241" y="3143"/>
          <a:ext cx="1724266" cy="1034560"/>
        </a:xfrm>
        <a:prstGeom prst="rect">
          <a:avLst/>
        </a:prstGeom>
        <a:solidFill>
          <a:schemeClr val="accent2">
            <a:hueOff val="111198"/>
            <a:satOff val="-2485"/>
            <a:lumOff val="-23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Difficulty bonding with your baby</a:t>
          </a:r>
        </a:p>
      </dsp:txBody>
      <dsp:txXfrm>
        <a:off x="4424241" y="3143"/>
        <a:ext cx="1724266" cy="1034560"/>
      </dsp:txXfrm>
    </dsp:sp>
    <dsp:sp modelId="{CB244819-5E1B-4E80-893C-305728C7D1EE}">
      <dsp:nvSpPr>
        <dsp:cNvPr id="0" name=""/>
        <dsp:cNvSpPr/>
      </dsp:nvSpPr>
      <dsp:spPr>
        <a:xfrm>
          <a:off x="6320935" y="3143"/>
          <a:ext cx="1724266" cy="1034560"/>
        </a:xfrm>
        <a:prstGeom prst="rect">
          <a:avLst/>
        </a:prstGeom>
        <a:solidFill>
          <a:schemeClr val="accent2">
            <a:hueOff val="166797"/>
            <a:satOff val="-3728"/>
            <a:lumOff val="-352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Withdrawing from family and friends</a:t>
          </a:r>
        </a:p>
      </dsp:txBody>
      <dsp:txXfrm>
        <a:off x="6320935" y="3143"/>
        <a:ext cx="1724266" cy="1034560"/>
      </dsp:txXfrm>
    </dsp:sp>
    <dsp:sp modelId="{01A00BF8-06B9-4C8D-B019-2D87561B57B1}">
      <dsp:nvSpPr>
        <dsp:cNvPr id="0" name=""/>
        <dsp:cNvSpPr/>
      </dsp:nvSpPr>
      <dsp:spPr>
        <a:xfrm>
          <a:off x="8217628" y="3143"/>
          <a:ext cx="1724266" cy="1034560"/>
        </a:xfrm>
        <a:prstGeom prst="rect">
          <a:avLst/>
        </a:prstGeom>
        <a:solidFill>
          <a:schemeClr val="accent2">
            <a:hueOff val="222396"/>
            <a:satOff val="-4971"/>
            <a:lumOff val="-470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Loss of appetite or eating much more than usual</a:t>
          </a:r>
        </a:p>
      </dsp:txBody>
      <dsp:txXfrm>
        <a:off x="8217628" y="3143"/>
        <a:ext cx="1724266" cy="1034560"/>
      </dsp:txXfrm>
    </dsp:sp>
    <dsp:sp modelId="{B409FB25-664B-4431-9A14-8EBB70AB767E}">
      <dsp:nvSpPr>
        <dsp:cNvPr id="0" name=""/>
        <dsp:cNvSpPr/>
      </dsp:nvSpPr>
      <dsp:spPr>
        <a:xfrm>
          <a:off x="630854" y="1210130"/>
          <a:ext cx="1724266" cy="1034560"/>
        </a:xfrm>
        <a:prstGeom prst="rect">
          <a:avLst/>
        </a:prstGeom>
        <a:solidFill>
          <a:schemeClr val="accent2">
            <a:hueOff val="277996"/>
            <a:satOff val="-6213"/>
            <a:lumOff val="-588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Inability to sleep (insomnia) or sleeping too much</a:t>
          </a:r>
        </a:p>
      </dsp:txBody>
      <dsp:txXfrm>
        <a:off x="630854" y="1210130"/>
        <a:ext cx="1724266" cy="1034560"/>
      </dsp:txXfrm>
    </dsp:sp>
    <dsp:sp modelId="{B81CD954-DC8E-4C2F-8A38-1CCBCA4E3E72}">
      <dsp:nvSpPr>
        <dsp:cNvPr id="0" name=""/>
        <dsp:cNvSpPr/>
      </dsp:nvSpPr>
      <dsp:spPr>
        <a:xfrm>
          <a:off x="2527548" y="1210130"/>
          <a:ext cx="1724266" cy="1034560"/>
        </a:xfrm>
        <a:prstGeom prst="rect">
          <a:avLst/>
        </a:prstGeom>
        <a:solidFill>
          <a:schemeClr val="accent2">
            <a:hueOff val="333595"/>
            <a:satOff val="-7456"/>
            <a:lumOff val="-705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Overwhelming fatigue or loss of energy</a:t>
          </a:r>
        </a:p>
      </dsp:txBody>
      <dsp:txXfrm>
        <a:off x="2527548" y="1210130"/>
        <a:ext cx="1724266" cy="1034560"/>
      </dsp:txXfrm>
    </dsp:sp>
    <dsp:sp modelId="{F86EB086-D17A-4599-AFDE-FB062B61FEF4}">
      <dsp:nvSpPr>
        <dsp:cNvPr id="0" name=""/>
        <dsp:cNvSpPr/>
      </dsp:nvSpPr>
      <dsp:spPr>
        <a:xfrm>
          <a:off x="4424241" y="1210130"/>
          <a:ext cx="1724266" cy="1034560"/>
        </a:xfrm>
        <a:prstGeom prst="rect">
          <a:avLst/>
        </a:prstGeom>
        <a:solidFill>
          <a:schemeClr val="accent2">
            <a:hueOff val="389194"/>
            <a:satOff val="-8699"/>
            <a:lumOff val="-823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Reduced interest and pleasure in activities you used to enjoy</a:t>
          </a:r>
        </a:p>
      </dsp:txBody>
      <dsp:txXfrm>
        <a:off x="4424241" y="1210130"/>
        <a:ext cx="1724266" cy="1034560"/>
      </dsp:txXfrm>
    </dsp:sp>
    <dsp:sp modelId="{9022B31F-43E7-4539-95F2-69FEE1BEF04D}">
      <dsp:nvSpPr>
        <dsp:cNvPr id="0" name=""/>
        <dsp:cNvSpPr/>
      </dsp:nvSpPr>
      <dsp:spPr>
        <a:xfrm>
          <a:off x="6320935" y="1210130"/>
          <a:ext cx="1724266" cy="1034560"/>
        </a:xfrm>
        <a:prstGeom prst="rect">
          <a:avLst/>
        </a:prstGeom>
        <a:solidFill>
          <a:schemeClr val="accent2">
            <a:hueOff val="444793"/>
            <a:satOff val="-9942"/>
            <a:lumOff val="-941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Intense irritability and anger</a:t>
          </a:r>
        </a:p>
      </dsp:txBody>
      <dsp:txXfrm>
        <a:off x="6320935" y="1210130"/>
        <a:ext cx="1724266" cy="1034560"/>
      </dsp:txXfrm>
    </dsp:sp>
    <dsp:sp modelId="{6E9009DC-C538-47BE-997C-734428FEA8D5}">
      <dsp:nvSpPr>
        <dsp:cNvPr id="0" name=""/>
        <dsp:cNvSpPr/>
      </dsp:nvSpPr>
      <dsp:spPr>
        <a:xfrm>
          <a:off x="8217628" y="1210130"/>
          <a:ext cx="1724266" cy="1034560"/>
        </a:xfrm>
        <a:prstGeom prst="rect">
          <a:avLst/>
        </a:prstGeom>
        <a:solidFill>
          <a:schemeClr val="accent2">
            <a:hueOff val="500392"/>
            <a:satOff val="-11184"/>
            <a:lumOff val="-1058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Fear that you're not a good mother</a:t>
          </a:r>
        </a:p>
      </dsp:txBody>
      <dsp:txXfrm>
        <a:off x="8217628" y="1210130"/>
        <a:ext cx="1724266" cy="1034560"/>
      </dsp:txXfrm>
    </dsp:sp>
    <dsp:sp modelId="{C4384302-E7F6-4B46-B340-4486DDAEF271}">
      <dsp:nvSpPr>
        <dsp:cNvPr id="0" name=""/>
        <dsp:cNvSpPr/>
      </dsp:nvSpPr>
      <dsp:spPr>
        <a:xfrm>
          <a:off x="630854" y="2417116"/>
          <a:ext cx="1724266" cy="1034560"/>
        </a:xfrm>
        <a:prstGeom prst="rect">
          <a:avLst/>
        </a:prstGeom>
        <a:solidFill>
          <a:schemeClr val="accent2">
            <a:hueOff val="555991"/>
            <a:satOff val="-12427"/>
            <a:lumOff val="-1176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Hopelessness</a:t>
          </a:r>
        </a:p>
      </dsp:txBody>
      <dsp:txXfrm>
        <a:off x="630854" y="2417116"/>
        <a:ext cx="1724266" cy="1034560"/>
      </dsp:txXfrm>
    </dsp:sp>
    <dsp:sp modelId="{8808B74D-772A-464A-A541-39107EC3B102}">
      <dsp:nvSpPr>
        <dsp:cNvPr id="0" name=""/>
        <dsp:cNvSpPr/>
      </dsp:nvSpPr>
      <dsp:spPr>
        <a:xfrm>
          <a:off x="2527548" y="2417116"/>
          <a:ext cx="1724266" cy="1034560"/>
        </a:xfrm>
        <a:prstGeom prst="rect">
          <a:avLst/>
        </a:prstGeom>
        <a:solidFill>
          <a:schemeClr val="accent2">
            <a:hueOff val="611590"/>
            <a:satOff val="-13670"/>
            <a:lumOff val="-1294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Feelings of worthlessness, shame, guilt or inadequacy</a:t>
          </a:r>
        </a:p>
      </dsp:txBody>
      <dsp:txXfrm>
        <a:off x="2527548" y="2417116"/>
        <a:ext cx="1724266" cy="1034560"/>
      </dsp:txXfrm>
    </dsp:sp>
    <dsp:sp modelId="{DF6FAB1C-D1FA-4EDC-81D1-5C3EAE465BB2}">
      <dsp:nvSpPr>
        <dsp:cNvPr id="0" name=""/>
        <dsp:cNvSpPr/>
      </dsp:nvSpPr>
      <dsp:spPr>
        <a:xfrm>
          <a:off x="4424241" y="2417116"/>
          <a:ext cx="1724266" cy="1034560"/>
        </a:xfrm>
        <a:prstGeom prst="rect">
          <a:avLst/>
        </a:prstGeom>
        <a:solidFill>
          <a:schemeClr val="accent2">
            <a:hueOff val="667189"/>
            <a:satOff val="-14912"/>
            <a:lumOff val="-1411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Diminished ability to think clearly, concentrate or make decisions</a:t>
          </a:r>
        </a:p>
      </dsp:txBody>
      <dsp:txXfrm>
        <a:off x="4424241" y="2417116"/>
        <a:ext cx="1724266" cy="1034560"/>
      </dsp:txXfrm>
    </dsp:sp>
    <dsp:sp modelId="{7A216BE0-F05C-4EA2-987E-318B16FF3FDA}">
      <dsp:nvSpPr>
        <dsp:cNvPr id="0" name=""/>
        <dsp:cNvSpPr/>
      </dsp:nvSpPr>
      <dsp:spPr>
        <a:xfrm>
          <a:off x="6320935" y="2417116"/>
          <a:ext cx="1724266" cy="1034560"/>
        </a:xfrm>
        <a:prstGeom prst="rect">
          <a:avLst/>
        </a:prstGeom>
        <a:solidFill>
          <a:schemeClr val="accent2">
            <a:hueOff val="722789"/>
            <a:satOff val="-16155"/>
            <a:lumOff val="-1529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Restlessness</a:t>
          </a:r>
        </a:p>
      </dsp:txBody>
      <dsp:txXfrm>
        <a:off x="6320935" y="2417116"/>
        <a:ext cx="1724266" cy="1034560"/>
      </dsp:txXfrm>
    </dsp:sp>
    <dsp:sp modelId="{602DF728-17C3-40D7-AC33-FC9BAB7DCB10}">
      <dsp:nvSpPr>
        <dsp:cNvPr id="0" name=""/>
        <dsp:cNvSpPr/>
      </dsp:nvSpPr>
      <dsp:spPr>
        <a:xfrm>
          <a:off x="8217628" y="2417116"/>
          <a:ext cx="1724266" cy="1034560"/>
        </a:xfrm>
        <a:prstGeom prst="rect">
          <a:avLst/>
        </a:prstGeom>
        <a:solidFill>
          <a:schemeClr val="accent2">
            <a:hueOff val="778388"/>
            <a:satOff val="-17398"/>
            <a:lumOff val="-1647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Severe anxiety and panic attacks</a:t>
          </a:r>
        </a:p>
      </dsp:txBody>
      <dsp:txXfrm>
        <a:off x="8217628" y="2417116"/>
        <a:ext cx="1724266" cy="1034560"/>
      </dsp:txXfrm>
    </dsp:sp>
    <dsp:sp modelId="{F68F5A63-968F-462C-911B-372C69897835}">
      <dsp:nvSpPr>
        <dsp:cNvPr id="0" name=""/>
        <dsp:cNvSpPr/>
      </dsp:nvSpPr>
      <dsp:spPr>
        <a:xfrm>
          <a:off x="3475894" y="3624103"/>
          <a:ext cx="1724266" cy="1034560"/>
        </a:xfrm>
        <a:prstGeom prst="rect">
          <a:avLst/>
        </a:prstGeom>
        <a:solidFill>
          <a:schemeClr val="accent2">
            <a:hueOff val="833987"/>
            <a:satOff val="-18640"/>
            <a:lumOff val="-1764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Thoughts of harming yourself or your baby</a:t>
          </a:r>
        </a:p>
      </dsp:txBody>
      <dsp:txXfrm>
        <a:off x="3475894" y="3624103"/>
        <a:ext cx="1724266" cy="1034560"/>
      </dsp:txXfrm>
    </dsp:sp>
    <dsp:sp modelId="{82E145C9-753D-432B-A751-1A95308C794D}">
      <dsp:nvSpPr>
        <dsp:cNvPr id="0" name=""/>
        <dsp:cNvSpPr/>
      </dsp:nvSpPr>
      <dsp:spPr>
        <a:xfrm>
          <a:off x="5372588" y="3624103"/>
          <a:ext cx="1724266" cy="1034560"/>
        </a:xfrm>
        <a:prstGeom prst="rect">
          <a:avLst/>
        </a:prstGeom>
        <a:solidFill>
          <a:schemeClr val="accent2">
            <a:hueOff val="889586"/>
            <a:satOff val="-19883"/>
            <a:lumOff val="-188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Recurrent thoughts of death or suicide</a:t>
          </a:r>
        </a:p>
      </dsp:txBody>
      <dsp:txXfrm>
        <a:off x="5372588" y="3624103"/>
        <a:ext cx="1724266" cy="1034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2F3C2-6D08-447D-8A7C-02690DC86232}">
      <dsp:nvSpPr>
        <dsp:cNvPr id="0" name=""/>
        <dsp:cNvSpPr/>
      </dsp:nvSpPr>
      <dsp:spPr>
        <a:xfrm>
          <a:off x="783771" y="0"/>
          <a:ext cx="6237514" cy="6237514"/>
        </a:xfrm>
        <a:prstGeom prst="diamond">
          <a:avLst/>
        </a:prstGeom>
        <a:solidFill>
          <a:schemeClr val="accent1">
            <a:tint val="40000"/>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8D14B8BD-2A56-4511-B596-576DAEB48DFE}">
      <dsp:nvSpPr>
        <dsp:cNvPr id="0" name=""/>
        <dsp:cNvSpPr/>
      </dsp:nvSpPr>
      <dsp:spPr>
        <a:xfrm>
          <a:off x="1376335" y="592563"/>
          <a:ext cx="2432630" cy="2432630"/>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For an attachment to be strong, a mom does not need to be with her baby all of the time</a:t>
          </a:r>
        </a:p>
      </dsp:txBody>
      <dsp:txXfrm>
        <a:off x="1495086" y="711314"/>
        <a:ext cx="2195128" cy="2195128"/>
      </dsp:txXfrm>
    </dsp:sp>
    <dsp:sp modelId="{12B4A631-CEDD-4E2D-A49E-0A403B718248}">
      <dsp:nvSpPr>
        <dsp:cNvPr id="0" name=""/>
        <dsp:cNvSpPr/>
      </dsp:nvSpPr>
      <dsp:spPr>
        <a:xfrm>
          <a:off x="3996091" y="592563"/>
          <a:ext cx="2432630" cy="2432630"/>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Mistakes are an important part of healthy attachments </a:t>
          </a:r>
        </a:p>
      </dsp:txBody>
      <dsp:txXfrm>
        <a:off x="4114842" y="711314"/>
        <a:ext cx="2195128" cy="2195128"/>
      </dsp:txXfrm>
    </dsp:sp>
    <dsp:sp modelId="{B387ABA9-28A5-4CFC-B618-7E85235AC447}">
      <dsp:nvSpPr>
        <dsp:cNvPr id="0" name=""/>
        <dsp:cNvSpPr/>
      </dsp:nvSpPr>
      <dsp:spPr>
        <a:xfrm>
          <a:off x="1376335" y="3212319"/>
          <a:ext cx="2432630" cy="2432630"/>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There will be plenty of disappointment in healthy attachments</a:t>
          </a:r>
        </a:p>
      </dsp:txBody>
      <dsp:txXfrm>
        <a:off x="1495086" y="3331070"/>
        <a:ext cx="2195128" cy="2195128"/>
      </dsp:txXfrm>
    </dsp:sp>
    <dsp:sp modelId="{CDC3A9DD-B147-4CD4-AA29-593257A48355}">
      <dsp:nvSpPr>
        <dsp:cNvPr id="0" name=""/>
        <dsp:cNvSpPr/>
      </dsp:nvSpPr>
      <dsp:spPr>
        <a:xfrm>
          <a:off x="3996091" y="3212319"/>
          <a:ext cx="2432630" cy="2432630"/>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Responding appropriately to your baby’s needs does not always mean that you will respond immediately</a:t>
          </a:r>
        </a:p>
      </dsp:txBody>
      <dsp:txXfrm>
        <a:off x="4114842" y="3331070"/>
        <a:ext cx="2195128" cy="21951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72710-0243-4009-84DD-8EC37E02C564}">
      <dsp:nvSpPr>
        <dsp:cNvPr id="0" name=""/>
        <dsp:cNvSpPr/>
      </dsp:nvSpPr>
      <dsp:spPr>
        <a:xfrm>
          <a:off x="0" y="1017819"/>
          <a:ext cx="7462157" cy="551655"/>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Increased anger/frustration toward a specific child</a:t>
          </a:r>
        </a:p>
      </dsp:txBody>
      <dsp:txXfrm>
        <a:off x="26930" y="1044749"/>
        <a:ext cx="7408297" cy="497795"/>
      </dsp:txXfrm>
    </dsp:sp>
    <dsp:sp modelId="{50FDB2D1-DB8A-4B60-BF7F-2724EEAFC5F4}">
      <dsp:nvSpPr>
        <dsp:cNvPr id="0" name=""/>
        <dsp:cNvSpPr/>
      </dsp:nvSpPr>
      <dsp:spPr>
        <a:xfrm>
          <a:off x="0" y="1635714"/>
          <a:ext cx="7462157" cy="551655"/>
        </a:xfrm>
        <a:prstGeom prst="roundRect">
          <a:avLst/>
        </a:prstGeom>
        <a:gradFill rotWithShape="0">
          <a:gsLst>
            <a:gs pos="0">
              <a:schemeClr val="accent2">
                <a:hueOff val="148264"/>
                <a:satOff val="-3314"/>
                <a:lumOff val="-3137"/>
                <a:alphaOff val="0"/>
                <a:tint val="96000"/>
                <a:lumMod val="104000"/>
              </a:schemeClr>
            </a:gs>
            <a:gs pos="100000">
              <a:schemeClr val="accent2">
                <a:hueOff val="148264"/>
                <a:satOff val="-3314"/>
                <a:lumOff val="-313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Attachment issues</a:t>
          </a:r>
        </a:p>
      </dsp:txBody>
      <dsp:txXfrm>
        <a:off x="26930" y="1662644"/>
        <a:ext cx="7408297" cy="497795"/>
      </dsp:txXfrm>
    </dsp:sp>
    <dsp:sp modelId="{17DFACF0-140B-4D2B-8663-F750C5827031}">
      <dsp:nvSpPr>
        <dsp:cNvPr id="0" name=""/>
        <dsp:cNvSpPr/>
      </dsp:nvSpPr>
      <dsp:spPr>
        <a:xfrm>
          <a:off x="0" y="2253609"/>
          <a:ext cx="7462157" cy="551655"/>
        </a:xfrm>
        <a:prstGeom prst="roundRect">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Avoidance</a:t>
          </a:r>
        </a:p>
      </dsp:txBody>
      <dsp:txXfrm>
        <a:off x="26930" y="2280539"/>
        <a:ext cx="7408297" cy="497795"/>
      </dsp:txXfrm>
    </dsp:sp>
    <dsp:sp modelId="{58176DB3-15B6-4F2C-A23B-FADC7C5099A7}">
      <dsp:nvSpPr>
        <dsp:cNvPr id="0" name=""/>
        <dsp:cNvSpPr/>
      </dsp:nvSpPr>
      <dsp:spPr>
        <a:xfrm>
          <a:off x="0" y="2871504"/>
          <a:ext cx="7462157" cy="551655"/>
        </a:xfrm>
        <a:prstGeom prst="roundRect">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Mood swings</a:t>
          </a:r>
        </a:p>
      </dsp:txBody>
      <dsp:txXfrm>
        <a:off x="26930" y="2898434"/>
        <a:ext cx="7408297" cy="497795"/>
      </dsp:txXfrm>
    </dsp:sp>
    <dsp:sp modelId="{2F7EA16F-F5A8-4987-963B-FC1D8E44AAE5}">
      <dsp:nvSpPr>
        <dsp:cNvPr id="0" name=""/>
        <dsp:cNvSpPr/>
      </dsp:nvSpPr>
      <dsp:spPr>
        <a:xfrm>
          <a:off x="0" y="3489400"/>
          <a:ext cx="7462157" cy="551655"/>
        </a:xfrm>
        <a:prstGeom prst="roundRect">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Feelings of guilt and resentment</a:t>
          </a:r>
        </a:p>
      </dsp:txBody>
      <dsp:txXfrm>
        <a:off x="26930" y="3516330"/>
        <a:ext cx="7408297" cy="497795"/>
      </dsp:txXfrm>
    </dsp:sp>
    <dsp:sp modelId="{6A0F61BF-C4D0-45B5-8F00-4146F2B791D0}">
      <dsp:nvSpPr>
        <dsp:cNvPr id="0" name=""/>
        <dsp:cNvSpPr/>
      </dsp:nvSpPr>
      <dsp:spPr>
        <a:xfrm>
          <a:off x="0" y="4107295"/>
          <a:ext cx="7462157" cy="551655"/>
        </a:xfrm>
        <a:prstGeom prst="roundRect">
          <a:avLst/>
        </a:prstGeom>
        <a:gradFill rotWithShape="0">
          <a:gsLst>
            <a:gs pos="0">
              <a:schemeClr val="accent2">
                <a:hueOff val="741322"/>
                <a:satOff val="-16569"/>
                <a:lumOff val="-15686"/>
                <a:alphaOff val="0"/>
                <a:tint val="96000"/>
                <a:lumMod val="104000"/>
              </a:schemeClr>
            </a:gs>
            <a:gs pos="100000">
              <a:schemeClr val="accent2">
                <a:hueOff val="741322"/>
                <a:satOff val="-16569"/>
                <a:lumOff val="-1568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Navigating conflicting emotions</a:t>
          </a:r>
        </a:p>
      </dsp:txBody>
      <dsp:txXfrm>
        <a:off x="26930" y="4134225"/>
        <a:ext cx="7408297" cy="497795"/>
      </dsp:txXfrm>
    </dsp:sp>
    <dsp:sp modelId="{C11F4216-7C37-4CA7-9389-924781CFA1B0}">
      <dsp:nvSpPr>
        <dsp:cNvPr id="0" name=""/>
        <dsp:cNvSpPr/>
      </dsp:nvSpPr>
      <dsp:spPr>
        <a:xfrm>
          <a:off x="0" y="4725190"/>
          <a:ext cx="7462157" cy="551655"/>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High scores on depression screenings </a:t>
          </a:r>
        </a:p>
      </dsp:txBody>
      <dsp:txXfrm>
        <a:off x="26930" y="4752120"/>
        <a:ext cx="7408297" cy="4977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DF359696-B116-43B5-8751-4E99ECA200E3}" type="datetimeFigureOut">
              <a:rPr lang="en-US" smtClean="0"/>
              <a:t>6/5/2019</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41695325-8EE1-4602-823D-1CAE84BB6F24}" type="slidenum">
              <a:rPr lang="en-US" smtClean="0"/>
              <a:t>‹#›</a:t>
            </a:fld>
            <a:endParaRPr lang="en-US"/>
          </a:p>
        </p:txBody>
      </p:sp>
    </p:spTree>
    <p:extLst>
      <p:ext uri="{BB962C8B-B14F-4D97-AF65-F5344CB8AC3E}">
        <p14:creationId xmlns:p14="http://schemas.microsoft.com/office/powerpoint/2010/main" val="277325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 show of hands, who here knows someone who has experienced postpartum depression or has experienced it themselves? </a:t>
            </a:r>
          </a:p>
          <a:p>
            <a:endParaRPr lang="en-US" dirty="0"/>
          </a:p>
          <a:p>
            <a:r>
              <a:rPr lang="en-US" dirty="0"/>
              <a:t>As you can see, this is a lot of hands!</a:t>
            </a:r>
          </a:p>
          <a:p>
            <a:endParaRPr lang="en-US" dirty="0"/>
          </a:p>
          <a:p>
            <a:r>
              <a:rPr lang="en-US" dirty="0"/>
              <a:t>For as common as it is, postpartum depression beyond the first year is rarely talked about. Do people think that it just disappears? No! It absolutely can linger and have </a:t>
            </a:r>
            <a:r>
              <a:rPr lang="en-US" dirty="0" err="1"/>
              <a:t>effecs</a:t>
            </a:r>
            <a:r>
              <a:rPr lang="en-US" dirty="0"/>
              <a:t> on the mom, child and entire family. Today I am going to talk about this and share my story with you all.</a:t>
            </a:r>
          </a:p>
        </p:txBody>
      </p:sp>
      <p:sp>
        <p:nvSpPr>
          <p:cNvPr id="4" name="Slide Number Placeholder 3"/>
          <p:cNvSpPr>
            <a:spLocks noGrp="1"/>
          </p:cNvSpPr>
          <p:nvPr>
            <p:ph type="sldNum" sz="quarter" idx="10"/>
          </p:nvPr>
        </p:nvSpPr>
        <p:spPr/>
        <p:txBody>
          <a:bodyPr/>
          <a:lstStyle/>
          <a:p>
            <a:fld id="{41695325-8EE1-4602-823D-1CAE84BB6F24}" type="slidenum">
              <a:rPr lang="en-US" smtClean="0"/>
              <a:t>1</a:t>
            </a:fld>
            <a:endParaRPr lang="en-US"/>
          </a:p>
        </p:txBody>
      </p:sp>
    </p:spTree>
    <p:extLst>
      <p:ext uri="{BB962C8B-B14F-4D97-AF65-F5344CB8AC3E}">
        <p14:creationId xmlns:p14="http://schemas.microsoft.com/office/powerpoint/2010/main" val="283529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significant number of the cases go unreported and are not included in national and global statistics. </a:t>
            </a:r>
          </a:p>
          <a:p>
            <a:endParaRPr lang="en-US" dirty="0"/>
          </a:p>
        </p:txBody>
      </p:sp>
      <p:sp>
        <p:nvSpPr>
          <p:cNvPr id="4" name="Slide Number Placeholder 3"/>
          <p:cNvSpPr>
            <a:spLocks noGrp="1"/>
          </p:cNvSpPr>
          <p:nvPr>
            <p:ph type="sldNum" sz="quarter" idx="10"/>
          </p:nvPr>
        </p:nvSpPr>
        <p:spPr/>
        <p:txBody>
          <a:bodyPr/>
          <a:lstStyle/>
          <a:p>
            <a:fld id="{41695325-8EE1-4602-823D-1CAE84BB6F24}" type="slidenum">
              <a:rPr lang="en-US" smtClean="0"/>
              <a:t>10</a:t>
            </a:fld>
            <a:endParaRPr lang="en-US"/>
          </a:p>
        </p:txBody>
      </p:sp>
    </p:spTree>
    <p:extLst>
      <p:ext uri="{BB962C8B-B14F-4D97-AF65-F5344CB8AC3E}">
        <p14:creationId xmlns:p14="http://schemas.microsoft.com/office/powerpoint/2010/main" val="2675734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preferred housework, laundry, cleaning, organizing diapers/nursery, etc. </a:t>
            </a:r>
          </a:p>
          <a:p>
            <a:r>
              <a:rPr lang="en-US" dirty="0"/>
              <a:t>When people came over to visit I would immediately hand them my baby</a:t>
            </a:r>
          </a:p>
          <a:p>
            <a:endParaRPr lang="en-US" dirty="0"/>
          </a:p>
          <a:p>
            <a:r>
              <a:rPr lang="en-US" dirty="0"/>
              <a:t>I had trouble falling asleep or staying asleep because I knew the baby would wake soon and need to nurse</a:t>
            </a:r>
          </a:p>
          <a:p>
            <a:endParaRPr lang="en-US" dirty="0"/>
          </a:p>
          <a:p>
            <a:r>
              <a:rPr lang="en-US" dirty="0"/>
              <a:t>Easily frustrated would snap at my husband</a:t>
            </a:r>
          </a:p>
          <a:p>
            <a:endParaRPr lang="en-US" dirty="0"/>
          </a:p>
          <a:p>
            <a:pPr defTabSz="939363"/>
            <a:r>
              <a:rPr lang="en-US" dirty="0"/>
              <a:t>Even when I sought help, the first therapist I met with made me feel even worse.</a:t>
            </a:r>
          </a:p>
          <a:p>
            <a:r>
              <a:rPr lang="en-US" dirty="0"/>
              <a:t>A therapist asked me, “but of course you love your baby don’t you?” Actually no, at the time I did not love my baby.</a:t>
            </a:r>
          </a:p>
          <a:p>
            <a:endParaRPr lang="en-US" dirty="0"/>
          </a:p>
          <a:p>
            <a:r>
              <a:rPr lang="en-US" dirty="0"/>
              <a:t>As home visitors, it is important to be careful with the language you use. Don’t ever make assumptions!!</a:t>
            </a:r>
          </a:p>
          <a:p>
            <a:r>
              <a:rPr lang="en-US" dirty="0"/>
              <a:t>Do not assume that a mom is excited to be pregnant or this it’s “the most amazing time in her life” being a mom</a:t>
            </a:r>
          </a:p>
        </p:txBody>
      </p:sp>
      <p:sp>
        <p:nvSpPr>
          <p:cNvPr id="4" name="Slide Number Placeholder 3"/>
          <p:cNvSpPr>
            <a:spLocks noGrp="1"/>
          </p:cNvSpPr>
          <p:nvPr>
            <p:ph type="sldNum" sz="quarter" idx="10"/>
          </p:nvPr>
        </p:nvSpPr>
        <p:spPr/>
        <p:txBody>
          <a:bodyPr/>
          <a:lstStyle/>
          <a:p>
            <a:fld id="{41695325-8EE1-4602-823D-1CAE84BB6F24}" type="slidenum">
              <a:rPr lang="en-US" smtClean="0"/>
              <a:t>11</a:t>
            </a:fld>
            <a:endParaRPr lang="en-US"/>
          </a:p>
        </p:txBody>
      </p:sp>
    </p:spTree>
    <p:extLst>
      <p:ext uri="{BB962C8B-B14F-4D97-AF65-F5344CB8AC3E}">
        <p14:creationId xmlns:p14="http://schemas.microsoft.com/office/powerpoint/2010/main" val="3763041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look at this illustration</a:t>
            </a:r>
          </a:p>
          <a:p>
            <a:endParaRPr lang="en-US" dirty="0"/>
          </a:p>
          <a:p>
            <a:r>
              <a:rPr lang="en-US" dirty="0"/>
              <a:t>Because PPD affects babies, moms and the entire family system</a:t>
            </a:r>
          </a:p>
        </p:txBody>
      </p:sp>
      <p:sp>
        <p:nvSpPr>
          <p:cNvPr id="4" name="Slide Number Placeholder 3"/>
          <p:cNvSpPr>
            <a:spLocks noGrp="1"/>
          </p:cNvSpPr>
          <p:nvPr>
            <p:ph type="sldNum" sz="quarter" idx="10"/>
          </p:nvPr>
        </p:nvSpPr>
        <p:spPr/>
        <p:txBody>
          <a:bodyPr/>
          <a:lstStyle/>
          <a:p>
            <a:fld id="{41695325-8EE1-4602-823D-1CAE84BB6F24}" type="slidenum">
              <a:rPr lang="en-US" smtClean="0"/>
              <a:t>12</a:t>
            </a:fld>
            <a:endParaRPr lang="en-US"/>
          </a:p>
        </p:txBody>
      </p:sp>
    </p:spTree>
    <p:extLst>
      <p:ext uri="{BB962C8B-B14F-4D97-AF65-F5344CB8AC3E}">
        <p14:creationId xmlns:p14="http://schemas.microsoft.com/office/powerpoint/2010/main" val="53934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short video from the University of Calgary professor Nicole Letourneau who will discusses how postpartum depression affects babies development</a:t>
            </a:r>
          </a:p>
        </p:txBody>
      </p:sp>
      <p:sp>
        <p:nvSpPr>
          <p:cNvPr id="4" name="Slide Number Placeholder 3"/>
          <p:cNvSpPr>
            <a:spLocks noGrp="1"/>
          </p:cNvSpPr>
          <p:nvPr>
            <p:ph type="sldNum" sz="quarter" idx="10"/>
          </p:nvPr>
        </p:nvSpPr>
        <p:spPr/>
        <p:txBody>
          <a:bodyPr/>
          <a:lstStyle/>
          <a:p>
            <a:fld id="{41695325-8EE1-4602-823D-1CAE84BB6F24}" type="slidenum">
              <a:rPr lang="en-US" smtClean="0"/>
              <a:t>13</a:t>
            </a:fld>
            <a:endParaRPr lang="en-US"/>
          </a:p>
        </p:txBody>
      </p:sp>
    </p:spTree>
    <p:extLst>
      <p:ext uri="{BB962C8B-B14F-4D97-AF65-F5344CB8AC3E}">
        <p14:creationId xmlns:p14="http://schemas.microsoft.com/office/powerpoint/2010/main" val="4065508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Ainsworth and Bowlby theories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Attachment:</a:t>
            </a:r>
            <a:r>
              <a:rPr lang="en-US" dirty="0"/>
              <a:t> refers to the emotional connection that babies form with their caregivers.  Attachments are built on shared experiences over time that contribute to a sense of trust and connection.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Healthy/Secure attachment:</a:t>
            </a:r>
            <a:r>
              <a:rPr lang="en-US" dirty="0"/>
              <a:t> supports a baby’s social and emotional development throughout his or her life.  Healthy attachments develop when a mom (or other primary care taker) is able to respond to a baby’s cues in a dependable way.</a:t>
            </a:r>
          </a:p>
          <a:p>
            <a:endParaRPr lang="en-US" dirty="0"/>
          </a:p>
          <a:p>
            <a:endParaRPr lang="en-US" dirty="0"/>
          </a:p>
        </p:txBody>
      </p:sp>
      <p:sp>
        <p:nvSpPr>
          <p:cNvPr id="4" name="Slide Number Placeholder 3"/>
          <p:cNvSpPr>
            <a:spLocks noGrp="1"/>
          </p:cNvSpPr>
          <p:nvPr>
            <p:ph type="sldNum" sz="quarter" idx="10"/>
          </p:nvPr>
        </p:nvSpPr>
        <p:spPr/>
        <p:txBody>
          <a:bodyPr/>
          <a:lstStyle/>
          <a:p>
            <a:fld id="{41695325-8EE1-4602-823D-1CAE84BB6F24}" type="slidenum">
              <a:rPr lang="en-US" smtClean="0"/>
              <a:t>14</a:t>
            </a:fld>
            <a:endParaRPr lang="en-US"/>
          </a:p>
        </p:txBody>
      </p:sp>
    </p:spTree>
    <p:extLst>
      <p:ext uri="{BB962C8B-B14F-4D97-AF65-F5344CB8AC3E}">
        <p14:creationId xmlns:p14="http://schemas.microsoft.com/office/powerpoint/2010/main" val="1302679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that parents have such a direct influence. It’s all about the relationship that parents have with their child. This is why PPD can have such an effect on attachment.</a:t>
            </a:r>
          </a:p>
        </p:txBody>
      </p:sp>
      <p:sp>
        <p:nvSpPr>
          <p:cNvPr id="4" name="Slide Number Placeholder 3"/>
          <p:cNvSpPr>
            <a:spLocks noGrp="1"/>
          </p:cNvSpPr>
          <p:nvPr>
            <p:ph type="sldNum" sz="quarter" idx="10"/>
          </p:nvPr>
        </p:nvSpPr>
        <p:spPr/>
        <p:txBody>
          <a:bodyPr/>
          <a:lstStyle/>
          <a:p>
            <a:fld id="{41695325-8EE1-4602-823D-1CAE84BB6F24}" type="slidenum">
              <a:rPr lang="en-US" smtClean="0"/>
              <a:t>16</a:t>
            </a:fld>
            <a:endParaRPr lang="en-US"/>
          </a:p>
        </p:txBody>
      </p:sp>
    </p:spTree>
    <p:extLst>
      <p:ext uri="{BB962C8B-B14F-4D97-AF65-F5344CB8AC3E}">
        <p14:creationId xmlns:p14="http://schemas.microsoft.com/office/powerpoint/2010/main" val="1165419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every mom who struggles with a mood and anxiety disorder like PPD worries about attachment.  </a:t>
            </a:r>
          </a:p>
          <a:p>
            <a:endParaRPr lang="en-US" dirty="0"/>
          </a:p>
          <a:p>
            <a:r>
              <a:rPr lang="en-US" dirty="0"/>
              <a:t>1.) Quality not quantity</a:t>
            </a:r>
          </a:p>
          <a:p>
            <a:pPr defTabSz="939363">
              <a:defRPr/>
            </a:pPr>
            <a:r>
              <a:rPr lang="en-US" dirty="0"/>
              <a:t>2.) Strong bonds are those that occur when mistakes are made and then repair of those mistakes follows. </a:t>
            </a:r>
            <a:endParaRPr lang="en-US" b="1" dirty="0"/>
          </a:p>
          <a:p>
            <a:pPr defTabSz="939363">
              <a:defRPr/>
            </a:pPr>
            <a:r>
              <a:rPr lang="en-US" dirty="0"/>
              <a:t>3.) </a:t>
            </a:r>
            <a:r>
              <a:rPr lang="en-US" b="0" dirty="0"/>
              <a:t>There is plenty </a:t>
            </a:r>
            <a:r>
              <a:rPr lang="en-US" dirty="0"/>
              <a:t>of disappointment in healthy attachments.  For example, having the partner put the baby to bed so that mom can get out to see a friend or take a break, keeping a baby is in childcare so that mom can work or take time for herself.</a:t>
            </a:r>
            <a:endParaRPr lang="en-US" b="1" dirty="0"/>
          </a:p>
          <a:p>
            <a:pPr defTabSz="939363">
              <a:defRPr/>
            </a:pPr>
            <a:r>
              <a:rPr lang="en-US" dirty="0"/>
              <a:t>4.) what matters is that your child feels that his or her need is being seen and recognized</a:t>
            </a:r>
          </a:p>
          <a:p>
            <a:pPr defTabSz="939363">
              <a:defRPr/>
            </a:pPr>
            <a:endParaRPr lang="en-US" dirty="0"/>
          </a:p>
          <a:p>
            <a:r>
              <a:rPr lang="en-US" dirty="0"/>
              <a:t>Can I let my baby know that I hear him/her when there is a need that I can’t respond to right away?</a:t>
            </a:r>
          </a:p>
          <a:p>
            <a:r>
              <a:rPr lang="en-US" dirty="0"/>
              <a:t>Can I spend at least one, short, specific period of time each day looking into my baby’s eyes, playing, and encouraging laughter?</a:t>
            </a:r>
          </a:p>
          <a:p>
            <a:r>
              <a:rPr lang="en-US" dirty="0"/>
              <a:t>Can I bring in support when I notice that my baby has a need that I cannot meet?</a:t>
            </a:r>
          </a:p>
          <a:p>
            <a:r>
              <a:rPr lang="en-US" dirty="0"/>
              <a:t>What do I need to do to take care of myself so that I can be as present and consistent with my baby as possible?</a:t>
            </a:r>
          </a:p>
        </p:txBody>
      </p:sp>
      <p:sp>
        <p:nvSpPr>
          <p:cNvPr id="4" name="Slide Number Placeholder 3"/>
          <p:cNvSpPr>
            <a:spLocks noGrp="1"/>
          </p:cNvSpPr>
          <p:nvPr>
            <p:ph type="sldNum" sz="quarter" idx="10"/>
          </p:nvPr>
        </p:nvSpPr>
        <p:spPr/>
        <p:txBody>
          <a:bodyPr/>
          <a:lstStyle/>
          <a:p>
            <a:fld id="{41695325-8EE1-4602-823D-1CAE84BB6F24}" type="slidenum">
              <a:rPr lang="en-US" smtClean="0"/>
              <a:t>17</a:t>
            </a:fld>
            <a:endParaRPr lang="en-US"/>
          </a:p>
        </p:txBody>
      </p:sp>
    </p:spTree>
    <p:extLst>
      <p:ext uri="{BB962C8B-B14F-4D97-AF65-F5344CB8AC3E}">
        <p14:creationId xmlns:p14="http://schemas.microsoft.com/office/powerpoint/2010/main" val="3205639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95325-8EE1-4602-823D-1CAE84BB6F24}" type="slidenum">
              <a:rPr lang="en-US" smtClean="0"/>
              <a:t>18</a:t>
            </a:fld>
            <a:endParaRPr lang="en-US"/>
          </a:p>
        </p:txBody>
      </p:sp>
    </p:spTree>
    <p:extLst>
      <p:ext uri="{BB962C8B-B14F-4D97-AF65-F5344CB8AC3E}">
        <p14:creationId xmlns:p14="http://schemas.microsoft.com/office/powerpoint/2010/main" val="2165440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95325-8EE1-4602-823D-1CAE84BB6F24}" type="slidenum">
              <a:rPr lang="en-US" smtClean="0"/>
              <a:t>19</a:t>
            </a:fld>
            <a:endParaRPr lang="en-US"/>
          </a:p>
        </p:txBody>
      </p:sp>
    </p:spTree>
    <p:extLst>
      <p:ext uri="{BB962C8B-B14F-4D97-AF65-F5344CB8AC3E}">
        <p14:creationId xmlns:p14="http://schemas.microsoft.com/office/powerpoint/2010/main" val="2335393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i="1" dirty="0"/>
              <a:t>Harvard Review of Psychiatry</a:t>
            </a:r>
            <a:r>
              <a:rPr lang="en-US" dirty="0"/>
              <a:t>, researchers compared the findings of studies on postpartum depression published between 1985 and 2012. They wanted to see what limitations the existing studies into postpartum depression may have, and what implications this has had for women with postpartum depression and their children. </a:t>
            </a:r>
          </a:p>
          <a:p>
            <a:pPr defTabSz="939363">
              <a:defRPr/>
            </a:pPr>
            <a:endParaRPr lang="en-US" dirty="0"/>
          </a:p>
          <a:p>
            <a:pPr defTabSz="939363">
              <a:defRPr/>
            </a:pPr>
            <a:r>
              <a:rPr lang="en-US" dirty="0"/>
              <a:t>This was an AH-HA moment for me! It made me realize that I was not alone nor crazy that my symptoms did not disappear after 1 year.</a:t>
            </a:r>
          </a:p>
          <a:p>
            <a:endParaRPr lang="en-US" dirty="0"/>
          </a:p>
        </p:txBody>
      </p:sp>
      <p:sp>
        <p:nvSpPr>
          <p:cNvPr id="4" name="Slide Number Placeholder 3"/>
          <p:cNvSpPr>
            <a:spLocks noGrp="1"/>
          </p:cNvSpPr>
          <p:nvPr>
            <p:ph type="sldNum" sz="quarter" idx="10"/>
          </p:nvPr>
        </p:nvSpPr>
        <p:spPr/>
        <p:txBody>
          <a:bodyPr/>
          <a:lstStyle/>
          <a:p>
            <a:fld id="{41695325-8EE1-4602-823D-1CAE84BB6F24}" type="slidenum">
              <a:rPr lang="en-US" smtClean="0"/>
              <a:t>20</a:t>
            </a:fld>
            <a:endParaRPr lang="en-US"/>
          </a:p>
        </p:txBody>
      </p:sp>
    </p:spTree>
    <p:extLst>
      <p:ext uri="{BB962C8B-B14F-4D97-AF65-F5344CB8AC3E}">
        <p14:creationId xmlns:p14="http://schemas.microsoft.com/office/powerpoint/2010/main" val="850456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Charlotte Watson</a:t>
            </a:r>
          </a:p>
        </p:txBody>
      </p:sp>
      <p:sp>
        <p:nvSpPr>
          <p:cNvPr id="4" name="Slide Number Placeholder 3"/>
          <p:cNvSpPr>
            <a:spLocks noGrp="1"/>
          </p:cNvSpPr>
          <p:nvPr>
            <p:ph type="sldNum" sz="quarter" idx="10"/>
          </p:nvPr>
        </p:nvSpPr>
        <p:spPr/>
        <p:txBody>
          <a:bodyPr/>
          <a:lstStyle/>
          <a:p>
            <a:fld id="{41695325-8EE1-4602-823D-1CAE84BB6F24}" type="slidenum">
              <a:rPr lang="en-US" smtClean="0"/>
              <a:t>2</a:t>
            </a:fld>
            <a:endParaRPr lang="en-US"/>
          </a:p>
        </p:txBody>
      </p:sp>
    </p:spTree>
    <p:extLst>
      <p:ext uri="{BB962C8B-B14F-4D97-AF65-F5344CB8AC3E}">
        <p14:creationId xmlns:p14="http://schemas.microsoft.com/office/powerpoint/2010/main" val="2061783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This is why this topic is so important and needs to be talked about more. We need to be managing this in a more educated and wholistic way that support the mother and baby to mitigate negative effects on attachment and child development- which I will talk about more on the next slide</a:t>
            </a:r>
          </a:p>
        </p:txBody>
      </p:sp>
      <p:sp>
        <p:nvSpPr>
          <p:cNvPr id="4" name="Slide Number Placeholder 3"/>
          <p:cNvSpPr>
            <a:spLocks noGrp="1"/>
          </p:cNvSpPr>
          <p:nvPr>
            <p:ph type="sldNum" sz="quarter" idx="10"/>
          </p:nvPr>
        </p:nvSpPr>
        <p:spPr/>
        <p:txBody>
          <a:bodyPr/>
          <a:lstStyle/>
          <a:p>
            <a:fld id="{41695325-8EE1-4602-823D-1CAE84BB6F24}" type="slidenum">
              <a:rPr lang="en-US" smtClean="0"/>
              <a:t>21</a:t>
            </a:fld>
            <a:endParaRPr lang="en-US"/>
          </a:p>
        </p:txBody>
      </p:sp>
    </p:spTree>
    <p:extLst>
      <p:ext uri="{BB962C8B-B14F-4D97-AF65-F5344CB8AC3E}">
        <p14:creationId xmlns:p14="http://schemas.microsoft.com/office/powerpoint/2010/main" val="3848933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95325-8EE1-4602-823D-1CAE84BB6F24}" type="slidenum">
              <a:rPr lang="en-US" smtClean="0"/>
              <a:t>22</a:t>
            </a:fld>
            <a:endParaRPr lang="en-US"/>
          </a:p>
        </p:txBody>
      </p:sp>
    </p:spTree>
    <p:extLst>
      <p:ext uri="{BB962C8B-B14F-4D97-AF65-F5344CB8AC3E}">
        <p14:creationId xmlns:p14="http://schemas.microsoft.com/office/powerpoint/2010/main" val="67275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there is a PAT family in our program who recently experienced PPD with her 3</a:t>
            </a:r>
            <a:r>
              <a:rPr lang="en-US" baseline="30000" dirty="0"/>
              <a:t>rd</a:t>
            </a:r>
            <a:r>
              <a:rPr lang="en-US" dirty="0"/>
              <a:t> child (who did not have PPD with her previous children).  The home visitor noticed the following:</a:t>
            </a:r>
          </a:p>
          <a:p>
            <a:r>
              <a:rPr lang="en-US" dirty="0"/>
              <a:t>-Being irritable with that child while with the other 2 children she had more patience</a:t>
            </a:r>
          </a:p>
          <a:p>
            <a:r>
              <a:rPr lang="en-US" dirty="0"/>
              <a:t>-Noticing physical affection with 2 older children but pushing away this child</a:t>
            </a:r>
          </a:p>
          <a:p>
            <a:r>
              <a:rPr lang="en-US" dirty="0"/>
              <a:t>-Mom left this child with the godmother for extended periods of time</a:t>
            </a:r>
          </a:p>
          <a:p>
            <a:r>
              <a:rPr lang="en-US" dirty="0"/>
              <a:t>-After talking with mom further, she disclosed that she did not want a 3</a:t>
            </a:r>
            <a:r>
              <a:rPr lang="en-US" baseline="30000" dirty="0"/>
              <a:t>rd</a:t>
            </a:r>
            <a:r>
              <a:rPr lang="en-US" dirty="0"/>
              <a:t> baby. Her relationship with her partner was in a difficult space. She did not bond with the baby in utero or as a newborn. </a:t>
            </a:r>
          </a:p>
        </p:txBody>
      </p:sp>
      <p:sp>
        <p:nvSpPr>
          <p:cNvPr id="4" name="Slide Number Placeholder 3"/>
          <p:cNvSpPr>
            <a:spLocks noGrp="1"/>
          </p:cNvSpPr>
          <p:nvPr>
            <p:ph type="sldNum" sz="quarter" idx="10"/>
          </p:nvPr>
        </p:nvSpPr>
        <p:spPr/>
        <p:txBody>
          <a:bodyPr/>
          <a:lstStyle/>
          <a:p>
            <a:fld id="{41695325-8EE1-4602-823D-1CAE84BB6F24}" type="slidenum">
              <a:rPr lang="en-US" smtClean="0"/>
              <a:t>23</a:t>
            </a:fld>
            <a:endParaRPr lang="en-US"/>
          </a:p>
        </p:txBody>
      </p:sp>
    </p:spTree>
    <p:extLst>
      <p:ext uri="{BB962C8B-B14F-4D97-AF65-F5344CB8AC3E}">
        <p14:creationId xmlns:p14="http://schemas.microsoft.com/office/powerpoint/2010/main" val="4165007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moms struggling with postpartum depression, it can be helpful for them to think about things they are grateful for and to help them realize that they still have a  life and greater purpose than their baby.</a:t>
            </a:r>
          </a:p>
          <a:p>
            <a:endParaRPr lang="en-US" dirty="0"/>
          </a:p>
          <a:p>
            <a:r>
              <a:rPr lang="en-US" dirty="0"/>
              <a:t>This is an activity that can be used with PAT families</a:t>
            </a:r>
          </a:p>
        </p:txBody>
      </p:sp>
      <p:sp>
        <p:nvSpPr>
          <p:cNvPr id="4" name="Slide Number Placeholder 3"/>
          <p:cNvSpPr>
            <a:spLocks noGrp="1"/>
          </p:cNvSpPr>
          <p:nvPr>
            <p:ph type="sldNum" sz="quarter" idx="10"/>
          </p:nvPr>
        </p:nvSpPr>
        <p:spPr/>
        <p:txBody>
          <a:bodyPr/>
          <a:lstStyle/>
          <a:p>
            <a:fld id="{41695325-8EE1-4602-823D-1CAE84BB6F24}" type="slidenum">
              <a:rPr lang="en-US" smtClean="0"/>
              <a:t>24</a:t>
            </a:fld>
            <a:endParaRPr lang="en-US"/>
          </a:p>
        </p:txBody>
      </p:sp>
    </p:spTree>
    <p:extLst>
      <p:ext uri="{BB962C8B-B14F-4D97-AF65-F5344CB8AC3E}">
        <p14:creationId xmlns:p14="http://schemas.microsoft.com/office/powerpoint/2010/main" val="2423010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heal is going to look different for everyone. Regardless, it takes time to heal</a:t>
            </a:r>
          </a:p>
          <a:p>
            <a:endParaRPr lang="en-US" dirty="0"/>
          </a:p>
          <a:p>
            <a:r>
              <a:rPr lang="en-US" dirty="0" err="1"/>
              <a:t>Zulresso</a:t>
            </a:r>
            <a:r>
              <a:rPr lang="en-US" dirty="0"/>
              <a:t> is a new fast acting drug that provides relief in 48 </a:t>
            </a:r>
            <a:r>
              <a:rPr lang="en-US" dirty="0" err="1"/>
              <a:t>hrs</a:t>
            </a:r>
            <a:r>
              <a:rPr lang="en-US" dirty="0"/>
              <a:t>, must be hospitalized and administered by an IV. Very expensive and unclear if insurance will cover the cost. Coming out this summer.</a:t>
            </a:r>
          </a:p>
        </p:txBody>
      </p:sp>
      <p:sp>
        <p:nvSpPr>
          <p:cNvPr id="4" name="Slide Number Placeholder 3"/>
          <p:cNvSpPr>
            <a:spLocks noGrp="1"/>
          </p:cNvSpPr>
          <p:nvPr>
            <p:ph type="sldNum" sz="quarter" idx="10"/>
          </p:nvPr>
        </p:nvSpPr>
        <p:spPr/>
        <p:txBody>
          <a:bodyPr/>
          <a:lstStyle/>
          <a:p>
            <a:fld id="{41695325-8EE1-4602-823D-1CAE84BB6F24}" type="slidenum">
              <a:rPr lang="en-US" smtClean="0"/>
              <a:t>25</a:t>
            </a:fld>
            <a:endParaRPr lang="en-US"/>
          </a:p>
        </p:txBody>
      </p:sp>
    </p:spTree>
    <p:extLst>
      <p:ext uri="{BB962C8B-B14F-4D97-AF65-F5344CB8AC3E}">
        <p14:creationId xmlns:p14="http://schemas.microsoft.com/office/powerpoint/2010/main" val="3803098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We talk about sleep routines with children, I have a very specific sleep routine. Taking melatonin, essential oils and chamomile tea. No screen time 1 hour before bed</a:t>
            </a:r>
          </a:p>
          <a:p>
            <a:pPr lvl="0"/>
            <a:endParaRPr lang="en-US" dirty="0"/>
          </a:p>
          <a:p>
            <a:pPr lvl="0"/>
            <a:r>
              <a:rPr lang="en-US" dirty="0"/>
              <a:t>Stop reading mom blogs! Stop comparing yourself to “the perfect family.”</a:t>
            </a:r>
          </a:p>
          <a:p>
            <a:pPr lvl="0"/>
            <a:endParaRPr lang="en-US" dirty="0"/>
          </a:p>
          <a:p>
            <a:pPr lvl="0"/>
            <a:r>
              <a:rPr lang="en-US" dirty="0"/>
              <a:t>Self care for you and your spouse</a:t>
            </a:r>
          </a:p>
          <a:p>
            <a:pPr>
              <a:lnSpc>
                <a:spcPct val="90000"/>
              </a:lnSpc>
              <a:buClr>
                <a:srgbClr val="CB735D"/>
              </a:buClr>
            </a:pPr>
            <a:endParaRPr lang="en-US" dirty="0"/>
          </a:p>
        </p:txBody>
      </p:sp>
      <p:sp>
        <p:nvSpPr>
          <p:cNvPr id="4" name="Slide Number Placeholder 3"/>
          <p:cNvSpPr>
            <a:spLocks noGrp="1"/>
          </p:cNvSpPr>
          <p:nvPr>
            <p:ph type="sldNum" sz="quarter" idx="10"/>
          </p:nvPr>
        </p:nvSpPr>
        <p:spPr/>
        <p:txBody>
          <a:bodyPr/>
          <a:lstStyle/>
          <a:p>
            <a:fld id="{41695325-8EE1-4602-823D-1CAE84BB6F24}" type="slidenum">
              <a:rPr lang="en-US" smtClean="0"/>
              <a:t>26</a:t>
            </a:fld>
            <a:endParaRPr lang="en-US"/>
          </a:p>
        </p:txBody>
      </p:sp>
    </p:spTree>
    <p:extLst>
      <p:ext uri="{BB962C8B-B14F-4D97-AF65-F5344CB8AC3E}">
        <p14:creationId xmlns:p14="http://schemas.microsoft.com/office/powerpoint/2010/main" val="1533215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Clr>
                <a:srgbClr val="CB735D"/>
              </a:buClr>
            </a:pPr>
            <a:r>
              <a:rPr lang="en-US" dirty="0"/>
              <a:t>Writing and spending time alone to process</a:t>
            </a:r>
          </a:p>
          <a:p>
            <a:pPr>
              <a:lnSpc>
                <a:spcPct val="90000"/>
              </a:lnSpc>
              <a:buClr>
                <a:srgbClr val="CB735D"/>
              </a:buClr>
            </a:pPr>
            <a:endParaRPr lang="en-US" dirty="0"/>
          </a:p>
          <a:p>
            <a:pPr>
              <a:lnSpc>
                <a:spcPct val="90000"/>
              </a:lnSpc>
              <a:buClr>
                <a:srgbClr val="CB735D"/>
              </a:buClr>
            </a:pPr>
            <a:r>
              <a:rPr lang="en-US" b="1" dirty="0"/>
              <a:t>Big and small changes: looking up instead of down (notice the sky, the mountains). Driving a different way to a home visit</a:t>
            </a:r>
          </a:p>
          <a:p>
            <a:pPr>
              <a:lnSpc>
                <a:spcPct val="90000"/>
              </a:lnSpc>
              <a:buClr>
                <a:srgbClr val="CB735D"/>
              </a:buClr>
            </a:pPr>
            <a:r>
              <a:rPr lang="en-US" b="1" dirty="0"/>
              <a:t>I moved to a new house (fresh start) and I started a new job (putting family first)</a:t>
            </a:r>
          </a:p>
        </p:txBody>
      </p:sp>
      <p:sp>
        <p:nvSpPr>
          <p:cNvPr id="4" name="Slide Number Placeholder 3"/>
          <p:cNvSpPr>
            <a:spLocks noGrp="1"/>
          </p:cNvSpPr>
          <p:nvPr>
            <p:ph type="sldNum" sz="quarter" idx="5"/>
          </p:nvPr>
        </p:nvSpPr>
        <p:spPr/>
        <p:txBody>
          <a:bodyPr/>
          <a:lstStyle/>
          <a:p>
            <a:fld id="{41695325-8EE1-4602-823D-1CAE84BB6F24}" type="slidenum">
              <a:rPr lang="en-US" smtClean="0"/>
              <a:t>27</a:t>
            </a:fld>
            <a:endParaRPr lang="en-US"/>
          </a:p>
        </p:txBody>
      </p:sp>
    </p:spTree>
    <p:extLst>
      <p:ext uri="{BB962C8B-B14F-4D97-AF65-F5344CB8AC3E}">
        <p14:creationId xmlns:p14="http://schemas.microsoft.com/office/powerpoint/2010/main" val="1596099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Some studies show lower overall rates of depression in countries where people eat large amounts of fish. Fish oil supplements.</a:t>
            </a:r>
          </a:p>
          <a:p>
            <a:endParaRPr lang="en-US" dirty="0">
              <a:solidFill>
                <a:schemeClr val="tx1"/>
              </a:solidFill>
            </a:endParaRPr>
          </a:p>
          <a:p>
            <a:r>
              <a:rPr lang="en-US" dirty="0"/>
              <a:t>Eating small amounts of protein throughout the day helps keep blood sugar levels even and moods stable. Eating dairy products, poultry, meat, and fish – along with low-glycemic carbs like nuts, whole grains, and beans – can boost production of serotonin, a neurotransmitter which has a calming effect on the brain.</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41695325-8EE1-4602-823D-1CAE84BB6F24}" type="slidenum">
              <a:rPr lang="en-US" smtClean="0"/>
              <a:t>28</a:t>
            </a:fld>
            <a:endParaRPr lang="en-US"/>
          </a:p>
        </p:txBody>
      </p:sp>
    </p:spTree>
    <p:extLst>
      <p:ext uri="{BB962C8B-B14F-4D97-AF65-F5344CB8AC3E}">
        <p14:creationId xmlns:p14="http://schemas.microsoft.com/office/powerpoint/2010/main" val="4179378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Birth preparation classed need to talk about this! Not just mention that you need help if you want to harm yourself or you baby. That there is a varying spectrum of PPD and it can look different for everyone</a:t>
            </a:r>
          </a:p>
        </p:txBody>
      </p:sp>
      <p:sp>
        <p:nvSpPr>
          <p:cNvPr id="4" name="Slide Number Placeholder 3"/>
          <p:cNvSpPr>
            <a:spLocks noGrp="1"/>
          </p:cNvSpPr>
          <p:nvPr>
            <p:ph type="sldNum" sz="quarter" idx="10"/>
          </p:nvPr>
        </p:nvSpPr>
        <p:spPr/>
        <p:txBody>
          <a:bodyPr/>
          <a:lstStyle/>
          <a:p>
            <a:fld id="{41695325-8EE1-4602-823D-1CAE84BB6F24}" type="slidenum">
              <a:rPr lang="en-US" smtClean="0"/>
              <a:t>29</a:t>
            </a:fld>
            <a:endParaRPr lang="en-US"/>
          </a:p>
        </p:txBody>
      </p:sp>
    </p:spTree>
    <p:extLst>
      <p:ext uri="{BB962C8B-B14F-4D97-AF65-F5344CB8AC3E}">
        <p14:creationId xmlns:p14="http://schemas.microsoft.com/office/powerpoint/2010/main" val="295376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Self-care reminders</a:t>
            </a:r>
          </a:p>
          <a:p>
            <a:r>
              <a:rPr lang="en-US" dirty="0"/>
              <a:t>See handout</a:t>
            </a:r>
          </a:p>
        </p:txBody>
      </p:sp>
      <p:sp>
        <p:nvSpPr>
          <p:cNvPr id="4" name="Slide Number Placeholder 3"/>
          <p:cNvSpPr>
            <a:spLocks noGrp="1"/>
          </p:cNvSpPr>
          <p:nvPr>
            <p:ph type="sldNum" sz="quarter" idx="10"/>
          </p:nvPr>
        </p:nvSpPr>
        <p:spPr/>
        <p:txBody>
          <a:bodyPr/>
          <a:lstStyle/>
          <a:p>
            <a:fld id="{41695325-8EE1-4602-823D-1CAE84BB6F24}" type="slidenum">
              <a:rPr lang="en-US" smtClean="0"/>
              <a:t>30</a:t>
            </a:fld>
            <a:endParaRPr lang="en-US"/>
          </a:p>
        </p:txBody>
      </p:sp>
    </p:spTree>
    <p:extLst>
      <p:ext uri="{BB962C8B-B14F-4D97-AF65-F5344CB8AC3E}">
        <p14:creationId xmlns:p14="http://schemas.microsoft.com/office/powerpoint/2010/main" val="304052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Please notice if you are feeling sad, heightened or activated from this presentation. And that these feelings may linger after the presentation.</a:t>
            </a:r>
          </a:p>
          <a:p>
            <a:pPr defTabSz="939363">
              <a:defRPr/>
            </a:pPr>
            <a:endParaRPr lang="en-US" dirty="0"/>
          </a:p>
          <a:p>
            <a:pPr defTabSz="939363">
              <a:defRPr/>
            </a:pPr>
            <a:r>
              <a:rPr lang="en-US" dirty="0"/>
              <a:t>I will be focusing this presentation of moms however 1-10 dads experience postpartum depression </a:t>
            </a:r>
          </a:p>
        </p:txBody>
      </p:sp>
      <p:sp>
        <p:nvSpPr>
          <p:cNvPr id="4" name="Slide Number Placeholder 3"/>
          <p:cNvSpPr>
            <a:spLocks noGrp="1"/>
          </p:cNvSpPr>
          <p:nvPr>
            <p:ph type="sldNum" sz="quarter" idx="10"/>
          </p:nvPr>
        </p:nvSpPr>
        <p:spPr/>
        <p:txBody>
          <a:bodyPr/>
          <a:lstStyle/>
          <a:p>
            <a:fld id="{41695325-8EE1-4602-823D-1CAE84BB6F24}" type="slidenum">
              <a:rPr lang="en-US" smtClean="0"/>
              <a:t>3</a:t>
            </a:fld>
            <a:endParaRPr lang="en-US"/>
          </a:p>
        </p:txBody>
      </p:sp>
    </p:spTree>
    <p:extLst>
      <p:ext uri="{BB962C8B-B14F-4D97-AF65-F5344CB8AC3E}">
        <p14:creationId xmlns:p14="http://schemas.microsoft.com/office/powerpoint/2010/main" val="4218593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695325-8EE1-4602-823D-1CAE84BB6F24}" type="slidenum">
              <a:rPr lang="en-US" smtClean="0"/>
              <a:t>31</a:t>
            </a:fld>
            <a:endParaRPr lang="en-US"/>
          </a:p>
        </p:txBody>
      </p:sp>
    </p:spTree>
    <p:extLst>
      <p:ext uri="{BB962C8B-B14F-4D97-AF65-F5344CB8AC3E}">
        <p14:creationId xmlns:p14="http://schemas.microsoft.com/office/powerpoint/2010/main" val="2131916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mantra is: a</a:t>
            </a:r>
            <a:r>
              <a:rPr lang="en-US" dirty="0">
                <a:effectLst/>
              </a:rPr>
              <a:t> repeated word or phrase</a:t>
            </a:r>
          </a:p>
          <a:p>
            <a:r>
              <a:rPr lang="en-US" dirty="0">
                <a:effectLst/>
              </a:rPr>
              <a:t>It can be used to change negative thought and to help with motivation</a:t>
            </a:r>
          </a:p>
          <a:p>
            <a:endParaRPr lang="en-US" dirty="0">
              <a:effectLst/>
            </a:endParaRPr>
          </a:p>
          <a:p>
            <a:r>
              <a:rPr lang="en-US" dirty="0">
                <a:effectLst/>
              </a:rPr>
              <a:t>An activity could be to create a few mantras for a mom to say to herself, post on a mirror, etc. </a:t>
            </a:r>
          </a:p>
          <a:p>
            <a:endParaRPr lang="en-US" dirty="0">
              <a:effectLst/>
            </a:endParaRPr>
          </a:p>
          <a:p>
            <a:r>
              <a:rPr lang="en-US" dirty="0">
                <a:effectLst/>
              </a:rPr>
              <a:t>Hand out affirmation cards</a:t>
            </a:r>
          </a:p>
        </p:txBody>
      </p:sp>
      <p:sp>
        <p:nvSpPr>
          <p:cNvPr id="4" name="Slide Number Placeholder 3"/>
          <p:cNvSpPr>
            <a:spLocks noGrp="1"/>
          </p:cNvSpPr>
          <p:nvPr>
            <p:ph type="sldNum" sz="quarter" idx="10"/>
          </p:nvPr>
        </p:nvSpPr>
        <p:spPr/>
        <p:txBody>
          <a:bodyPr/>
          <a:lstStyle/>
          <a:p>
            <a:fld id="{41695325-8EE1-4602-823D-1CAE84BB6F24}" type="slidenum">
              <a:rPr lang="en-US" smtClean="0"/>
              <a:t>32</a:t>
            </a:fld>
            <a:endParaRPr lang="en-US"/>
          </a:p>
        </p:txBody>
      </p:sp>
    </p:spTree>
    <p:extLst>
      <p:ext uri="{BB962C8B-B14F-4D97-AF65-F5344CB8AC3E}">
        <p14:creationId xmlns:p14="http://schemas.microsoft.com/office/powerpoint/2010/main" val="357442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695325-8EE1-4602-823D-1CAE84BB6F24}" type="slidenum">
              <a:rPr lang="en-US" smtClean="0"/>
              <a:t>33</a:t>
            </a:fld>
            <a:endParaRPr lang="en-US"/>
          </a:p>
        </p:txBody>
      </p:sp>
    </p:spTree>
    <p:extLst>
      <p:ext uri="{BB962C8B-B14F-4D97-AF65-F5344CB8AC3E}">
        <p14:creationId xmlns:p14="http://schemas.microsoft.com/office/powerpoint/2010/main" val="3320487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home visitors, info on PPD can be found in the curriculum</a:t>
            </a:r>
          </a:p>
          <a:p>
            <a:endParaRPr lang="en-US" dirty="0"/>
          </a:p>
          <a:p>
            <a:r>
              <a:rPr lang="en-US" dirty="0"/>
              <a:t>Postpartum Progress New Mom Checklist for Maternal Mental Health (English and Spanish)</a:t>
            </a:r>
          </a:p>
          <a:p>
            <a:r>
              <a:rPr lang="en-US" dirty="0"/>
              <a:t>Mom completes the lists and brings it back to a medical professional</a:t>
            </a:r>
          </a:p>
          <a:p>
            <a:endParaRPr lang="en-US" dirty="0"/>
          </a:p>
          <a:p>
            <a:r>
              <a:rPr lang="en-US" dirty="0"/>
              <a:t>We use the PHQ to measure depression- this is a broad assessment </a:t>
            </a:r>
          </a:p>
          <a:p>
            <a:r>
              <a:rPr lang="en-US" dirty="0"/>
              <a:t>There is also the Edinburgh Postnatal Depression Scale</a:t>
            </a:r>
          </a:p>
        </p:txBody>
      </p:sp>
      <p:sp>
        <p:nvSpPr>
          <p:cNvPr id="4" name="Slide Number Placeholder 3"/>
          <p:cNvSpPr>
            <a:spLocks noGrp="1"/>
          </p:cNvSpPr>
          <p:nvPr>
            <p:ph type="sldNum" sz="quarter" idx="5"/>
          </p:nvPr>
        </p:nvSpPr>
        <p:spPr/>
        <p:txBody>
          <a:bodyPr/>
          <a:lstStyle/>
          <a:p>
            <a:fld id="{41695325-8EE1-4602-823D-1CAE84BB6F24}" type="slidenum">
              <a:rPr lang="en-US" smtClean="0"/>
              <a:t>34</a:t>
            </a:fld>
            <a:endParaRPr lang="en-US"/>
          </a:p>
        </p:txBody>
      </p:sp>
    </p:spTree>
    <p:extLst>
      <p:ext uri="{BB962C8B-B14F-4D97-AF65-F5344CB8AC3E}">
        <p14:creationId xmlns:p14="http://schemas.microsoft.com/office/powerpoint/2010/main" val="1513246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695325-8EE1-4602-823D-1CAE84BB6F24}" type="slidenum">
              <a:rPr lang="en-US" smtClean="0"/>
              <a:t>35</a:t>
            </a:fld>
            <a:endParaRPr lang="en-US"/>
          </a:p>
        </p:txBody>
      </p:sp>
    </p:spTree>
    <p:extLst>
      <p:ext uri="{BB962C8B-B14F-4D97-AF65-F5344CB8AC3E}">
        <p14:creationId xmlns:p14="http://schemas.microsoft.com/office/powerpoint/2010/main" val="4050201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end with reading a quote by Jess Marie</a:t>
            </a:r>
          </a:p>
          <a:p>
            <a:endParaRPr lang="en-US" dirty="0"/>
          </a:p>
          <a:p>
            <a:r>
              <a:rPr lang="en-US" dirty="0"/>
              <a:t>“Nothing makes me feel quite as overwhelmed at the words “enjoy every minute.” If I look back at myself, a brand new mama, I wouldn’t tell he to enjoy every minute. I’d tell her to just breath, it’s all going to turn out fine. I’d tell her she seemed like a fantastic Mom. I’d tell her it’s okay to be overwhelmed sometimes, and that we all are. I’d tell her not to listen to the voices that question her every move (whether internal or external). I’d tell her that motherhood is a constant state of becoming someone we didn’t use to be, and that transition can be hard as crap. I’d tell her it would be worth it and she was going to do great.</a:t>
            </a:r>
          </a:p>
        </p:txBody>
      </p:sp>
      <p:sp>
        <p:nvSpPr>
          <p:cNvPr id="4" name="Slide Number Placeholder 3"/>
          <p:cNvSpPr>
            <a:spLocks noGrp="1"/>
          </p:cNvSpPr>
          <p:nvPr>
            <p:ph type="sldNum" sz="quarter" idx="10"/>
          </p:nvPr>
        </p:nvSpPr>
        <p:spPr/>
        <p:txBody>
          <a:bodyPr/>
          <a:lstStyle/>
          <a:p>
            <a:fld id="{41695325-8EE1-4602-823D-1CAE84BB6F24}" type="slidenum">
              <a:rPr lang="en-US" smtClean="0"/>
              <a:t>36</a:t>
            </a:fld>
            <a:endParaRPr lang="en-US"/>
          </a:p>
        </p:txBody>
      </p:sp>
    </p:spTree>
    <p:extLst>
      <p:ext uri="{BB962C8B-B14F-4D97-AF65-F5344CB8AC3E}">
        <p14:creationId xmlns:p14="http://schemas.microsoft.com/office/powerpoint/2010/main" val="2486196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topic is really near and dear to me because (as I mentioned) I battled postpartum depression.</a:t>
            </a:r>
          </a:p>
        </p:txBody>
      </p:sp>
      <p:sp>
        <p:nvSpPr>
          <p:cNvPr id="4" name="Slide Number Placeholder 3"/>
          <p:cNvSpPr>
            <a:spLocks noGrp="1"/>
          </p:cNvSpPr>
          <p:nvPr>
            <p:ph type="sldNum" sz="quarter" idx="10"/>
          </p:nvPr>
        </p:nvSpPr>
        <p:spPr/>
        <p:txBody>
          <a:bodyPr/>
          <a:lstStyle/>
          <a:p>
            <a:fld id="{41695325-8EE1-4602-823D-1CAE84BB6F24}" type="slidenum">
              <a:rPr lang="en-US" smtClean="0"/>
              <a:t>4</a:t>
            </a:fld>
            <a:endParaRPr lang="en-US"/>
          </a:p>
        </p:txBody>
      </p:sp>
    </p:spTree>
    <p:extLst>
      <p:ext uri="{BB962C8B-B14F-4D97-AF65-F5344CB8AC3E}">
        <p14:creationId xmlns:p14="http://schemas.microsoft.com/office/powerpoint/2010/main" val="312064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blues goes away on its own</a:t>
            </a:r>
          </a:p>
        </p:txBody>
      </p:sp>
      <p:sp>
        <p:nvSpPr>
          <p:cNvPr id="4" name="Slide Number Placeholder 3"/>
          <p:cNvSpPr>
            <a:spLocks noGrp="1"/>
          </p:cNvSpPr>
          <p:nvPr>
            <p:ph type="sldNum" sz="quarter" idx="10"/>
          </p:nvPr>
        </p:nvSpPr>
        <p:spPr/>
        <p:txBody>
          <a:bodyPr/>
          <a:lstStyle/>
          <a:p>
            <a:fld id="{41695325-8EE1-4602-823D-1CAE84BB6F24}" type="slidenum">
              <a:rPr lang="en-US" smtClean="0"/>
              <a:t>5</a:t>
            </a:fld>
            <a:endParaRPr lang="en-US"/>
          </a:p>
        </p:txBody>
      </p:sp>
    </p:spTree>
    <p:extLst>
      <p:ext uri="{BB962C8B-B14F-4D97-AF65-F5344CB8AC3E}">
        <p14:creationId xmlns:p14="http://schemas.microsoft.com/office/powerpoint/2010/main" val="2348889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PPD can make it hard for you to get through the day, and it can affect your ability to take care of your baby, or yourself. </a:t>
            </a:r>
          </a:p>
          <a:p>
            <a:pPr defTabSz="939363">
              <a:defRPr/>
            </a:pPr>
            <a:endParaRPr lang="en-US" dirty="0"/>
          </a:p>
          <a:p>
            <a:pPr defTabSz="939363">
              <a:defRPr/>
            </a:pPr>
            <a:r>
              <a:rPr lang="en-US" dirty="0"/>
              <a:t>PPD can affect any woman—women with easy pregnancies or problem pregnancies, first-time mothers and mothers with one or more children, women who are married and women who are not, and regardless of income, age, race or ethnicity, culture or education.”</a:t>
            </a:r>
          </a:p>
        </p:txBody>
      </p:sp>
      <p:sp>
        <p:nvSpPr>
          <p:cNvPr id="4" name="Slide Number Placeholder 3"/>
          <p:cNvSpPr>
            <a:spLocks noGrp="1"/>
          </p:cNvSpPr>
          <p:nvPr>
            <p:ph type="sldNum" sz="quarter" idx="10"/>
          </p:nvPr>
        </p:nvSpPr>
        <p:spPr/>
        <p:txBody>
          <a:bodyPr/>
          <a:lstStyle/>
          <a:p>
            <a:fld id="{41695325-8EE1-4602-823D-1CAE84BB6F24}" type="slidenum">
              <a:rPr lang="en-US" smtClean="0"/>
              <a:t>6</a:t>
            </a:fld>
            <a:endParaRPr lang="en-US"/>
          </a:p>
        </p:txBody>
      </p:sp>
    </p:spTree>
    <p:extLst>
      <p:ext uri="{BB962C8B-B14F-4D97-AF65-F5344CB8AC3E}">
        <p14:creationId xmlns:p14="http://schemas.microsoft.com/office/powerpoint/2010/main" val="189560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handout for reference</a:t>
            </a:r>
          </a:p>
          <a:p>
            <a:endParaRPr lang="en-US" dirty="0"/>
          </a:p>
          <a:p>
            <a:r>
              <a:rPr lang="en-US" dirty="0"/>
              <a:t>It is important to note that mothers do not need to have all of these symptoms to be depressed</a:t>
            </a:r>
          </a:p>
        </p:txBody>
      </p:sp>
      <p:sp>
        <p:nvSpPr>
          <p:cNvPr id="4" name="Slide Number Placeholder 3"/>
          <p:cNvSpPr>
            <a:spLocks noGrp="1"/>
          </p:cNvSpPr>
          <p:nvPr>
            <p:ph type="sldNum" sz="quarter" idx="10"/>
          </p:nvPr>
        </p:nvSpPr>
        <p:spPr/>
        <p:txBody>
          <a:bodyPr/>
          <a:lstStyle/>
          <a:p>
            <a:fld id="{41695325-8EE1-4602-823D-1CAE84BB6F24}" type="slidenum">
              <a:rPr lang="en-US" smtClean="0"/>
              <a:t>7</a:t>
            </a:fld>
            <a:endParaRPr lang="en-US"/>
          </a:p>
        </p:txBody>
      </p:sp>
    </p:spTree>
    <p:extLst>
      <p:ext uri="{BB962C8B-B14F-4D97-AF65-F5344CB8AC3E}">
        <p14:creationId xmlns:p14="http://schemas.microsoft.com/office/powerpoint/2010/main" val="249079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As you heard in my story, I had a difficult time bonding with my baby, I was irritable all the time, I had difficulty sleeping, and severe anxiety.  </a:t>
            </a:r>
          </a:p>
          <a:p>
            <a:pPr defTabSz="939363">
              <a:defRPr/>
            </a:pPr>
            <a:endParaRPr lang="en-US" dirty="0"/>
          </a:p>
          <a:p>
            <a:pPr defTabSz="939363">
              <a:defRPr/>
            </a:pPr>
            <a:r>
              <a:rPr lang="en-US" dirty="0"/>
              <a:t>I experienced the emotional stressor of having a miscarriage without getting support before getting pregnant with my daughter. I had difficulty bonding with my baby in utero for the fear I might lose her. </a:t>
            </a:r>
          </a:p>
          <a:p>
            <a:pPr defTabSz="939363">
              <a:defRPr/>
            </a:pPr>
            <a:endParaRPr lang="en-US" dirty="0"/>
          </a:p>
          <a:p>
            <a:pPr defTabSz="939363">
              <a:defRPr/>
            </a:pPr>
            <a:r>
              <a:rPr lang="en-US" dirty="0"/>
              <a:t>After she was born, I was affected by hormonal changes, fatigue and lifestyle changes.</a:t>
            </a:r>
          </a:p>
        </p:txBody>
      </p:sp>
      <p:sp>
        <p:nvSpPr>
          <p:cNvPr id="4" name="Slide Number Placeholder 3"/>
          <p:cNvSpPr>
            <a:spLocks noGrp="1"/>
          </p:cNvSpPr>
          <p:nvPr>
            <p:ph type="sldNum" sz="quarter" idx="10"/>
          </p:nvPr>
        </p:nvSpPr>
        <p:spPr/>
        <p:txBody>
          <a:bodyPr/>
          <a:lstStyle/>
          <a:p>
            <a:fld id="{41695325-8EE1-4602-823D-1CAE84BB6F24}" type="slidenum">
              <a:rPr lang="en-US" smtClean="0"/>
              <a:t>8</a:t>
            </a:fld>
            <a:endParaRPr lang="en-US"/>
          </a:p>
        </p:txBody>
      </p:sp>
    </p:spTree>
    <p:extLst>
      <p:ext uri="{BB962C8B-B14F-4D97-AF65-F5344CB8AC3E}">
        <p14:creationId xmlns:p14="http://schemas.microsoft.com/office/powerpoint/2010/main" val="2774203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pregnancy, estrogen and progesterone levels increase, only to rapidly return to normal within 24 hours of childbirth. It is this rapid change in hormone levels that is thought to be related to postpartum depression</a:t>
            </a:r>
          </a:p>
        </p:txBody>
      </p:sp>
      <p:sp>
        <p:nvSpPr>
          <p:cNvPr id="4" name="Slide Number Placeholder 3"/>
          <p:cNvSpPr>
            <a:spLocks noGrp="1"/>
          </p:cNvSpPr>
          <p:nvPr>
            <p:ph type="sldNum" sz="quarter" idx="10"/>
          </p:nvPr>
        </p:nvSpPr>
        <p:spPr/>
        <p:txBody>
          <a:bodyPr/>
          <a:lstStyle/>
          <a:p>
            <a:fld id="{41695325-8EE1-4602-823D-1CAE84BB6F24}" type="slidenum">
              <a:rPr lang="en-US" smtClean="0"/>
              <a:t>9</a:t>
            </a:fld>
            <a:endParaRPr lang="en-US"/>
          </a:p>
        </p:txBody>
      </p:sp>
    </p:spTree>
    <p:extLst>
      <p:ext uri="{BB962C8B-B14F-4D97-AF65-F5344CB8AC3E}">
        <p14:creationId xmlns:p14="http://schemas.microsoft.com/office/powerpoint/2010/main" val="197793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6/5/2019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Ay41gm0UVQ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postpartumprogress.com/bonding-with-baby-attachment-ppd"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edicalnewstoday.com/articles/271217.php"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ostpartum.ne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9C9A6D"/>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DC043BE-2E0F-4FEF-944A-CCE8C61984CA}"/>
              </a:ext>
            </a:extLst>
          </p:cNvPr>
          <p:cNvSpPr>
            <a:spLocks noGrp="1"/>
          </p:cNvSpPr>
          <p:nvPr>
            <p:ph type="ctrTitle"/>
          </p:nvPr>
        </p:nvSpPr>
        <p:spPr>
          <a:xfrm>
            <a:off x="540279" y="741405"/>
            <a:ext cx="3778870" cy="3616411"/>
          </a:xfrm>
        </p:spPr>
        <p:txBody>
          <a:bodyPr>
            <a:normAutofit/>
          </a:bodyPr>
          <a:lstStyle/>
          <a:p>
            <a:pPr algn="ctr"/>
            <a:r>
              <a:rPr lang="en-US" sz="3700" dirty="0">
                <a:solidFill>
                  <a:srgbClr val="FEFFFF"/>
                </a:solidFill>
              </a:rPr>
              <a:t>Beyond the First Year: Exploring the Impact Postpartum Depression Has on Families</a:t>
            </a:r>
          </a:p>
        </p:txBody>
      </p:sp>
      <p:sp>
        <p:nvSpPr>
          <p:cNvPr id="13"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9BE0357B-7858-4072-B751-13EA510C81D3}"/>
              </a:ext>
            </a:extLst>
          </p:cNvPr>
          <p:cNvSpPr>
            <a:spLocks noGrp="1"/>
          </p:cNvSpPr>
          <p:nvPr>
            <p:ph type="subTitle" idx="1"/>
          </p:nvPr>
        </p:nvSpPr>
        <p:spPr>
          <a:xfrm>
            <a:off x="430430" y="5090984"/>
            <a:ext cx="4545223" cy="691977"/>
          </a:xfrm>
        </p:spPr>
        <p:txBody>
          <a:bodyPr anchor="ctr">
            <a:normAutofit fontScale="40000" lnSpcReduction="20000"/>
          </a:bodyPr>
          <a:lstStyle/>
          <a:p>
            <a:pPr>
              <a:lnSpc>
                <a:spcPct val="90000"/>
              </a:lnSpc>
            </a:pPr>
            <a:endParaRPr lang="en-US" sz="400" dirty="0">
              <a:solidFill>
                <a:srgbClr val="FEFFFF"/>
              </a:solidFill>
            </a:endParaRPr>
          </a:p>
          <a:p>
            <a:pPr>
              <a:lnSpc>
                <a:spcPct val="90000"/>
              </a:lnSpc>
            </a:pPr>
            <a:r>
              <a:rPr lang="en-US" sz="3500" dirty="0">
                <a:solidFill>
                  <a:srgbClr val="FEFFFF"/>
                </a:solidFill>
              </a:rPr>
              <a:t>Naomi Segel, MSW</a:t>
            </a:r>
          </a:p>
          <a:p>
            <a:pPr>
              <a:lnSpc>
                <a:spcPct val="90000"/>
              </a:lnSpc>
            </a:pPr>
            <a:r>
              <a:rPr lang="en-US" sz="3500" dirty="0">
                <a:solidFill>
                  <a:srgbClr val="FEFFFF"/>
                </a:solidFill>
              </a:rPr>
              <a:t>nsegel@bouldercounty.org</a:t>
            </a:r>
          </a:p>
        </p:txBody>
      </p:sp>
      <p:pic>
        <p:nvPicPr>
          <p:cNvPr id="4" name="Picture 3">
            <a:extLst>
              <a:ext uri="{FF2B5EF4-FFF2-40B4-BE49-F238E27FC236}">
                <a16:creationId xmlns:a16="http://schemas.microsoft.com/office/drawing/2014/main" id="{31014935-7284-4013-81D6-157070291DD6}"/>
              </a:ext>
            </a:extLst>
          </p:cNvPr>
          <p:cNvPicPr>
            <a:picLocks noChangeAspect="1"/>
          </p:cNvPicPr>
          <p:nvPr/>
        </p:nvPicPr>
        <p:blipFill>
          <a:blip r:embed="rId3"/>
          <a:stretch>
            <a:fillRect/>
          </a:stretch>
        </p:blipFill>
        <p:spPr>
          <a:xfrm>
            <a:off x="5594091" y="1560583"/>
            <a:ext cx="5640502" cy="3736832"/>
          </a:xfrm>
          <a:prstGeom prst="rect">
            <a:avLst/>
          </a:prstGeom>
        </p:spPr>
      </p:pic>
    </p:spTree>
    <p:extLst>
      <p:ext uri="{BB962C8B-B14F-4D97-AF65-F5344CB8AC3E}">
        <p14:creationId xmlns:p14="http://schemas.microsoft.com/office/powerpoint/2010/main" val="2137459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6B9712-0F0E-407A-A63D-2CF43D07299A}"/>
              </a:ext>
            </a:extLst>
          </p:cNvPr>
          <p:cNvSpPr>
            <a:spLocks noGrp="1"/>
          </p:cNvSpPr>
          <p:nvPr>
            <p:ph idx="1"/>
          </p:nvPr>
        </p:nvSpPr>
        <p:spPr>
          <a:xfrm>
            <a:off x="649224" y="1314450"/>
            <a:ext cx="3694175" cy="4749466"/>
          </a:xfrm>
        </p:spPr>
        <p:txBody>
          <a:bodyPr>
            <a:noAutofit/>
          </a:bodyPr>
          <a:lstStyle/>
          <a:p>
            <a:pPr>
              <a:lnSpc>
                <a:spcPct val="90000"/>
              </a:lnSpc>
              <a:buClr>
                <a:srgbClr val="A0753E"/>
              </a:buClr>
            </a:pPr>
            <a:r>
              <a:rPr lang="en-US" sz="2200" dirty="0"/>
              <a:t>40% of PPD cases go undiagnosed and the women do not get appropriate help. </a:t>
            </a:r>
          </a:p>
          <a:p>
            <a:pPr>
              <a:lnSpc>
                <a:spcPct val="90000"/>
              </a:lnSpc>
              <a:buClr>
                <a:srgbClr val="A0753E"/>
              </a:buClr>
            </a:pPr>
            <a:r>
              <a:rPr lang="en-US" sz="2200" dirty="0"/>
              <a:t>Most reports do not include PPD that occurs after stillbirths or miscarriages. </a:t>
            </a:r>
          </a:p>
          <a:p>
            <a:pPr>
              <a:lnSpc>
                <a:spcPct val="90000"/>
              </a:lnSpc>
              <a:buClr>
                <a:srgbClr val="A0753E"/>
              </a:buClr>
            </a:pPr>
            <a:r>
              <a:rPr lang="en-US" sz="2200" dirty="0"/>
              <a:t>PPD is more common than we can account. </a:t>
            </a:r>
          </a:p>
          <a:p>
            <a:pPr>
              <a:lnSpc>
                <a:spcPct val="90000"/>
              </a:lnSpc>
              <a:buClr>
                <a:srgbClr val="A0753E"/>
              </a:buClr>
            </a:pPr>
            <a:r>
              <a:rPr lang="en-US" sz="2200" dirty="0"/>
              <a:t>Many mothers suffer silently.</a:t>
            </a:r>
          </a:p>
        </p:txBody>
      </p:sp>
      <p:pic>
        <p:nvPicPr>
          <p:cNvPr id="4" name="Picture 3">
            <a:extLst>
              <a:ext uri="{FF2B5EF4-FFF2-40B4-BE49-F238E27FC236}">
                <a16:creationId xmlns:a16="http://schemas.microsoft.com/office/drawing/2014/main" id="{6F5F6691-DCDF-4B52-B13C-3829F4C42435}"/>
              </a:ext>
            </a:extLst>
          </p:cNvPr>
          <p:cNvPicPr>
            <a:picLocks noChangeAspect="1"/>
          </p:cNvPicPr>
          <p:nvPr/>
        </p:nvPicPr>
        <p:blipFill rotWithShape="1">
          <a:blip r:embed="rId3"/>
          <a:srcRect l="1505" r="17889" b="-1"/>
          <a:stretch/>
        </p:blipFill>
        <p:spPr>
          <a:xfrm>
            <a:off x="4619543" y="10"/>
            <a:ext cx="7572457" cy="6857990"/>
          </a:xfrm>
          <a:prstGeom prst="rect">
            <a:avLst/>
          </a:prstGeom>
        </p:spPr>
      </p:pic>
    </p:spTree>
    <p:extLst>
      <p:ext uri="{BB962C8B-B14F-4D97-AF65-F5344CB8AC3E}">
        <p14:creationId xmlns:p14="http://schemas.microsoft.com/office/powerpoint/2010/main" val="3072374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5535C5-A41F-4D11-A126-FA43B98A9787}"/>
              </a:ext>
            </a:extLst>
          </p:cNvPr>
          <p:cNvSpPr>
            <a:spLocks noGrp="1"/>
          </p:cNvSpPr>
          <p:nvPr>
            <p:ph type="title"/>
          </p:nvPr>
        </p:nvSpPr>
        <p:spPr>
          <a:xfrm>
            <a:off x="3373062" y="624110"/>
            <a:ext cx="8131550" cy="1280890"/>
          </a:xfrm>
        </p:spPr>
        <p:txBody>
          <a:bodyPr>
            <a:normAutofit/>
          </a:bodyPr>
          <a:lstStyle/>
          <a:p>
            <a:r>
              <a:rPr lang="en-US" dirty="0"/>
              <a:t>What I noticed…</a:t>
            </a:r>
          </a:p>
        </p:txBody>
      </p:sp>
      <p:sp>
        <p:nvSpPr>
          <p:cNvPr id="10"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4"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6"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0"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1"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3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8"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Content Placeholder 2">
            <a:extLst>
              <a:ext uri="{FF2B5EF4-FFF2-40B4-BE49-F238E27FC236}">
                <a16:creationId xmlns:a16="http://schemas.microsoft.com/office/drawing/2014/main" id="{8FF39089-BC68-4046-BE4B-E9F0591761B5}"/>
              </a:ext>
            </a:extLst>
          </p:cNvPr>
          <p:cNvSpPr>
            <a:spLocks noGrp="1"/>
          </p:cNvSpPr>
          <p:nvPr>
            <p:ph idx="1"/>
          </p:nvPr>
        </p:nvSpPr>
        <p:spPr>
          <a:xfrm>
            <a:off x="2984582" y="1657349"/>
            <a:ext cx="8739515" cy="4942991"/>
          </a:xfrm>
        </p:spPr>
        <p:txBody>
          <a:bodyPr>
            <a:noAutofit/>
          </a:bodyPr>
          <a:lstStyle/>
          <a:p>
            <a:pPr>
              <a:lnSpc>
                <a:spcPct val="90000"/>
              </a:lnSpc>
            </a:pPr>
            <a:r>
              <a:rPr lang="en-US" sz="2200" dirty="0"/>
              <a:t>I had no connection with my baby</a:t>
            </a:r>
          </a:p>
          <a:p>
            <a:pPr lvl="1">
              <a:lnSpc>
                <a:spcPct val="90000"/>
              </a:lnSpc>
            </a:pPr>
            <a:r>
              <a:rPr lang="en-US" sz="2200" dirty="0"/>
              <a:t>I felt nothing</a:t>
            </a:r>
          </a:p>
          <a:p>
            <a:pPr>
              <a:lnSpc>
                <a:spcPct val="90000"/>
              </a:lnSpc>
            </a:pPr>
            <a:r>
              <a:rPr lang="en-US" sz="2200" dirty="0"/>
              <a:t>I avoided my baby</a:t>
            </a:r>
          </a:p>
          <a:p>
            <a:pPr>
              <a:lnSpc>
                <a:spcPct val="90000"/>
              </a:lnSpc>
            </a:pPr>
            <a:r>
              <a:rPr lang="en-US" sz="2200" dirty="0"/>
              <a:t>I had severe anxiety and sleep issues</a:t>
            </a:r>
          </a:p>
          <a:p>
            <a:pPr>
              <a:lnSpc>
                <a:spcPct val="90000"/>
              </a:lnSpc>
            </a:pPr>
            <a:r>
              <a:rPr lang="en-US" sz="2200" dirty="0"/>
              <a:t>I started to panic when it was getting close to nighttime</a:t>
            </a:r>
          </a:p>
          <a:p>
            <a:pPr>
              <a:lnSpc>
                <a:spcPct val="90000"/>
              </a:lnSpc>
            </a:pPr>
            <a:r>
              <a:rPr lang="en-US" sz="2200" dirty="0"/>
              <a:t>I had a short temper, impatient</a:t>
            </a:r>
          </a:p>
          <a:p>
            <a:pPr>
              <a:lnSpc>
                <a:spcPct val="90000"/>
              </a:lnSpc>
            </a:pPr>
            <a:r>
              <a:rPr lang="en-US" sz="2200" dirty="0"/>
              <a:t>Easily frustrated</a:t>
            </a:r>
          </a:p>
          <a:p>
            <a:pPr>
              <a:lnSpc>
                <a:spcPct val="90000"/>
              </a:lnSpc>
            </a:pPr>
            <a:r>
              <a:rPr lang="en-US" sz="2200" dirty="0"/>
              <a:t>I avoided people at work</a:t>
            </a:r>
          </a:p>
          <a:p>
            <a:pPr>
              <a:lnSpc>
                <a:spcPct val="90000"/>
              </a:lnSpc>
            </a:pPr>
            <a:r>
              <a:rPr lang="en-US" sz="2200" dirty="0"/>
              <a:t>I did not like my baby</a:t>
            </a:r>
          </a:p>
          <a:p>
            <a:pPr>
              <a:lnSpc>
                <a:spcPct val="90000"/>
              </a:lnSpc>
            </a:pPr>
            <a:r>
              <a:rPr lang="en-US" sz="2200" dirty="0"/>
              <a:t>I could not enjoy the present moment. </a:t>
            </a:r>
          </a:p>
          <a:p>
            <a:pPr lvl="1">
              <a:lnSpc>
                <a:spcPct val="90000"/>
              </a:lnSpc>
            </a:pPr>
            <a:r>
              <a:rPr lang="en-US" sz="2200" dirty="0"/>
              <a:t>I kept waiting for it to “get better” or “get easier.”</a:t>
            </a:r>
          </a:p>
        </p:txBody>
      </p:sp>
    </p:spTree>
    <p:extLst>
      <p:ext uri="{BB962C8B-B14F-4D97-AF65-F5344CB8AC3E}">
        <p14:creationId xmlns:p14="http://schemas.microsoft.com/office/powerpoint/2010/main" val="3560035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2651DE-2010-4FF2-A740-51338F097745}"/>
              </a:ext>
            </a:extLst>
          </p:cNvPr>
          <p:cNvSpPr>
            <a:spLocks noGrp="1"/>
          </p:cNvSpPr>
          <p:nvPr>
            <p:ph type="title"/>
          </p:nvPr>
        </p:nvSpPr>
        <p:spPr>
          <a:xfrm>
            <a:off x="649224" y="645106"/>
            <a:ext cx="3650279" cy="1259894"/>
          </a:xfrm>
        </p:spPr>
        <p:txBody>
          <a:bodyPr>
            <a:normAutofit/>
          </a:bodyPr>
          <a:lstStyle/>
          <a:p>
            <a:r>
              <a:rPr lang="en-US">
                <a:solidFill>
                  <a:schemeClr val="tx1"/>
                </a:solidFill>
              </a:rPr>
              <a:t>Why is this important?</a:t>
            </a:r>
          </a:p>
        </p:txBody>
      </p:sp>
      <p:pic>
        <p:nvPicPr>
          <p:cNvPr id="10" name="Content Placeholder 6">
            <a:extLst>
              <a:ext uri="{FF2B5EF4-FFF2-40B4-BE49-F238E27FC236}">
                <a16:creationId xmlns:a16="http://schemas.microsoft.com/office/drawing/2014/main" id="{A9977413-F62E-4D4A-80F2-8C0187F40D8A}"/>
              </a:ext>
            </a:extLst>
          </p:cNvPr>
          <p:cNvPicPr>
            <a:picLocks noChangeAspect="1"/>
          </p:cNvPicPr>
          <p:nvPr/>
        </p:nvPicPr>
        <p:blipFill rotWithShape="1">
          <a:blip r:embed="rId3"/>
          <a:srcRect t="7742" r="-1" b="1692"/>
          <a:stretch/>
        </p:blipFill>
        <p:spPr>
          <a:xfrm>
            <a:off x="4163787" y="10"/>
            <a:ext cx="8028214" cy="6857990"/>
          </a:xfrm>
          <a:prstGeom prst="rect">
            <a:avLst/>
          </a:prstGeom>
        </p:spPr>
      </p:pic>
    </p:spTree>
    <p:extLst>
      <p:ext uri="{BB962C8B-B14F-4D97-AF65-F5344CB8AC3E}">
        <p14:creationId xmlns:p14="http://schemas.microsoft.com/office/powerpoint/2010/main" val="61785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53637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58843C9-BAF7-4711-92D6-98B5B55BD7E7}"/>
              </a:ext>
            </a:extLst>
          </p:cNvPr>
          <p:cNvSpPr>
            <a:spLocks noGrp="1"/>
          </p:cNvSpPr>
          <p:nvPr>
            <p:ph type="title"/>
          </p:nvPr>
        </p:nvSpPr>
        <p:spPr>
          <a:xfrm>
            <a:off x="541867" y="787400"/>
            <a:ext cx="7145866" cy="778933"/>
          </a:xfrm>
        </p:spPr>
        <p:txBody>
          <a:bodyPr anchor="ctr">
            <a:normAutofit/>
          </a:bodyPr>
          <a:lstStyle/>
          <a:p>
            <a:r>
              <a:rPr lang="en-US" sz="3200" dirty="0">
                <a:solidFill>
                  <a:srgbClr val="FEFFFF"/>
                </a:solidFill>
              </a:rPr>
              <a:t>How PPD affects babies</a:t>
            </a:r>
          </a:p>
        </p:txBody>
      </p:sp>
      <p:sp>
        <p:nvSpPr>
          <p:cNvPr id="3" name="Content Placeholder 2">
            <a:extLst>
              <a:ext uri="{FF2B5EF4-FFF2-40B4-BE49-F238E27FC236}">
                <a16:creationId xmlns:a16="http://schemas.microsoft.com/office/drawing/2014/main" id="{DFCD55A7-6555-4250-AC84-A92D367D3846}"/>
              </a:ext>
            </a:extLst>
          </p:cNvPr>
          <p:cNvSpPr>
            <a:spLocks noGrp="1"/>
          </p:cNvSpPr>
          <p:nvPr>
            <p:ph idx="1"/>
          </p:nvPr>
        </p:nvSpPr>
        <p:spPr>
          <a:xfrm>
            <a:off x="541866" y="2031999"/>
            <a:ext cx="7145867" cy="4038601"/>
          </a:xfrm>
        </p:spPr>
        <p:txBody>
          <a:bodyPr>
            <a:normAutofit lnSpcReduction="10000"/>
          </a:bodyPr>
          <a:lstStyle/>
          <a:p>
            <a:pPr>
              <a:buClr>
                <a:srgbClr val="6486A4"/>
              </a:buClr>
            </a:pPr>
            <a:r>
              <a:rPr lang="en-US" sz="2400" dirty="0">
                <a:solidFill>
                  <a:srgbClr val="FEFFFF"/>
                </a:solidFill>
                <a:hlinkClick r:id="rId3"/>
              </a:rPr>
              <a:t>https://www.youtube.com/watch?v=Ay41gm0UVQ0</a:t>
            </a:r>
            <a:endParaRPr lang="en-US" sz="2400" dirty="0">
              <a:solidFill>
                <a:srgbClr val="FEFFFF"/>
              </a:solidFill>
            </a:endParaRPr>
          </a:p>
          <a:p>
            <a:pPr lvl="1">
              <a:buClr>
                <a:srgbClr val="6486A4"/>
              </a:buClr>
            </a:pPr>
            <a:r>
              <a:rPr lang="en-US" sz="2400" b="1" dirty="0">
                <a:solidFill>
                  <a:srgbClr val="FEFFFF"/>
                </a:solidFill>
              </a:rPr>
              <a:t>Published on May 10, 2016</a:t>
            </a:r>
          </a:p>
          <a:p>
            <a:pPr>
              <a:buClr>
                <a:srgbClr val="6486A4"/>
              </a:buClr>
            </a:pPr>
            <a:r>
              <a:rPr lang="en-US" sz="2400" b="1" dirty="0">
                <a:solidFill>
                  <a:srgbClr val="FEFFFF"/>
                </a:solidFill>
              </a:rPr>
              <a:t>Postpartum Support International:</a:t>
            </a:r>
          </a:p>
          <a:p>
            <a:pPr lvl="1">
              <a:buClr>
                <a:srgbClr val="6486A4"/>
              </a:buClr>
            </a:pPr>
            <a:r>
              <a:rPr lang="en-US" sz="2400" b="1" dirty="0">
                <a:solidFill>
                  <a:srgbClr val="FEFFFF"/>
                </a:solidFill>
              </a:rPr>
              <a:t>Call 1-800-944-4773 (4PPD)</a:t>
            </a:r>
            <a:br>
              <a:rPr lang="en-US" sz="2400" b="1" dirty="0">
                <a:solidFill>
                  <a:srgbClr val="FEFFFF"/>
                </a:solidFill>
              </a:rPr>
            </a:br>
            <a:r>
              <a:rPr lang="en-US" sz="2400" b="1" dirty="0">
                <a:solidFill>
                  <a:srgbClr val="FEFFFF"/>
                </a:solidFill>
              </a:rPr>
              <a:t>(</a:t>
            </a:r>
            <a:r>
              <a:rPr lang="en-US" sz="2400" b="1" i="1" dirty="0">
                <a:solidFill>
                  <a:srgbClr val="FEFFFF"/>
                </a:solidFill>
              </a:rPr>
              <a:t>English and Spanish)</a:t>
            </a:r>
            <a:endParaRPr lang="en-US" sz="2400" dirty="0">
              <a:solidFill>
                <a:srgbClr val="FEFFFF"/>
              </a:solidFill>
            </a:endParaRPr>
          </a:p>
          <a:p>
            <a:pPr lvl="1">
              <a:buClr>
                <a:srgbClr val="6486A4"/>
              </a:buClr>
            </a:pPr>
            <a:r>
              <a:rPr lang="en-US" sz="2400" b="1" dirty="0">
                <a:solidFill>
                  <a:srgbClr val="FEFFFF"/>
                </a:solidFill>
              </a:rPr>
              <a:t>Text 503-894-9453</a:t>
            </a:r>
          </a:p>
          <a:p>
            <a:pPr>
              <a:buClr>
                <a:srgbClr val="6486A4"/>
              </a:buClr>
            </a:pPr>
            <a:r>
              <a:rPr lang="en-US" sz="2400" b="1" dirty="0">
                <a:solidFill>
                  <a:srgbClr val="FEFFFF"/>
                </a:solidFill>
              </a:rPr>
              <a:t>National Suicide Prevention Lifeline</a:t>
            </a:r>
          </a:p>
          <a:p>
            <a:pPr lvl="1">
              <a:buClr>
                <a:srgbClr val="6486A4"/>
              </a:buClr>
            </a:pPr>
            <a:r>
              <a:rPr lang="en-US" sz="2200" b="1" dirty="0">
                <a:solidFill>
                  <a:srgbClr val="FEFFFF"/>
                </a:solidFill>
              </a:rPr>
              <a:t>1-800-273-TALK</a:t>
            </a:r>
          </a:p>
          <a:p>
            <a:pPr lvl="1">
              <a:buClr>
                <a:srgbClr val="6486A4"/>
              </a:buClr>
            </a:pPr>
            <a:endParaRPr lang="en-US" sz="2400" dirty="0">
              <a:solidFill>
                <a:srgbClr val="FEFFFF"/>
              </a:solidFill>
            </a:endParaRPr>
          </a:p>
        </p:txBody>
      </p:sp>
      <p:pic>
        <p:nvPicPr>
          <p:cNvPr id="4" name="Picture 3">
            <a:extLst>
              <a:ext uri="{FF2B5EF4-FFF2-40B4-BE49-F238E27FC236}">
                <a16:creationId xmlns:a16="http://schemas.microsoft.com/office/drawing/2014/main" id="{B2C6F04D-2542-4308-B0CE-0D8DC8926825}"/>
              </a:ext>
            </a:extLst>
          </p:cNvPr>
          <p:cNvPicPr>
            <a:picLocks noChangeAspect="1"/>
          </p:cNvPicPr>
          <p:nvPr/>
        </p:nvPicPr>
        <p:blipFill>
          <a:blip r:embed="rId4"/>
          <a:stretch>
            <a:fillRect/>
          </a:stretch>
        </p:blipFill>
        <p:spPr>
          <a:xfrm>
            <a:off x="8542107" y="2733474"/>
            <a:ext cx="3279885" cy="1119534"/>
          </a:xfrm>
          <a:prstGeom prst="rect">
            <a:avLst/>
          </a:prstGeom>
        </p:spPr>
      </p:pic>
    </p:spTree>
    <p:extLst>
      <p:ext uri="{BB962C8B-B14F-4D97-AF65-F5344CB8AC3E}">
        <p14:creationId xmlns:p14="http://schemas.microsoft.com/office/powerpoint/2010/main" val="2396571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2"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3"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4"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5"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6"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7"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8"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9"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1"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2"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3"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5" name="Group 34">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6"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7"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8"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9"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0"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1"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2"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3"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4"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5"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6"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7"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9" name="Rectangle 48">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1"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53" name="Rectangle 52">
            <a:extLst>
              <a:ext uri="{FF2B5EF4-FFF2-40B4-BE49-F238E27FC236}">
                <a16:creationId xmlns:a16="http://schemas.microsoft.com/office/drawing/2014/main" id="{34699877-13E3-4FC1-B91B-2A8A8FA76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C4CB122-E2DC-4CA5-8B6F-B49249C78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56">
            <a:extLst>
              <a:ext uri="{FF2B5EF4-FFF2-40B4-BE49-F238E27FC236}">
                <a16:creationId xmlns:a16="http://schemas.microsoft.com/office/drawing/2014/main" id="{7AB22E03-3087-4988-9DB5-572918FB9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2" y="313809"/>
            <a:ext cx="9281055" cy="6222458"/>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
            <a:extLst>
              <a:ext uri="{FF2B5EF4-FFF2-40B4-BE49-F238E27FC236}">
                <a16:creationId xmlns:a16="http://schemas.microsoft.com/office/drawing/2014/main" id="{4B2A5927-4A36-47DC-BF12-54A96B456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823682"/>
            <a:ext cx="3536576" cy="857047"/>
          </a:xfrm>
          <a:prstGeom prst="rightArrow">
            <a:avLst>
              <a:gd name="adj1" fmla="val 100000"/>
              <a:gd name="adj2" fmla="val 44189"/>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Content Placeholder 3">
            <a:extLst>
              <a:ext uri="{FF2B5EF4-FFF2-40B4-BE49-F238E27FC236}">
                <a16:creationId xmlns:a16="http://schemas.microsoft.com/office/drawing/2014/main" id="{9DC57D10-9241-4764-B9DA-B46D5BC964A7}"/>
              </a:ext>
            </a:extLst>
          </p:cNvPr>
          <p:cNvPicPr>
            <a:picLocks noChangeAspect="1"/>
          </p:cNvPicPr>
          <p:nvPr/>
        </p:nvPicPr>
        <p:blipFill>
          <a:blip r:embed="rId3"/>
          <a:stretch>
            <a:fillRect/>
          </a:stretch>
        </p:blipFill>
        <p:spPr>
          <a:xfrm>
            <a:off x="4115389" y="659027"/>
            <a:ext cx="7190212" cy="5392659"/>
          </a:xfrm>
          <a:prstGeom prst="rect">
            <a:avLst/>
          </a:prstGeom>
        </p:spPr>
      </p:pic>
    </p:spTree>
    <p:extLst>
      <p:ext uri="{BB962C8B-B14F-4D97-AF65-F5344CB8AC3E}">
        <p14:creationId xmlns:p14="http://schemas.microsoft.com/office/powerpoint/2010/main" val="3484701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7" name="Group 136">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8"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9"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0"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1"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2"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3"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4"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5"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6"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7"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8"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9"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1" name="Group 150">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2"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3"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4"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5"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6"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7"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8"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9"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0"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1"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2"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3"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5" name="Rectangle 164">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7"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69" name="Rectangle 168">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82faf387-6e7b-47d4-9b52-d4a48e964997@namprd09">
            <a:extLst>
              <a:ext uri="{FF2B5EF4-FFF2-40B4-BE49-F238E27FC236}">
                <a16:creationId xmlns:a16="http://schemas.microsoft.com/office/drawing/2014/main" id="{E07A682C-3A72-41D3-97C2-01702AC193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4316" y="643467"/>
            <a:ext cx="5743367"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61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5303F1-AF94-4311-B5EF-A9C5F6D1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06EB023-B6EB-4E61-8610-9D5C14548145}"/>
              </a:ext>
            </a:extLst>
          </p:cNvPr>
          <p:cNvSpPr>
            <a:spLocks noGrp="1"/>
          </p:cNvSpPr>
          <p:nvPr>
            <p:ph type="title"/>
          </p:nvPr>
        </p:nvSpPr>
        <p:spPr>
          <a:xfrm>
            <a:off x="649224" y="645106"/>
            <a:ext cx="6574536" cy="1259894"/>
          </a:xfrm>
        </p:spPr>
        <p:txBody>
          <a:bodyPr>
            <a:normAutofit/>
          </a:bodyPr>
          <a:lstStyle/>
          <a:p>
            <a:pPr>
              <a:lnSpc>
                <a:spcPct val="90000"/>
              </a:lnSpc>
            </a:pPr>
            <a:r>
              <a:rPr lang="en-US" sz="2800" b="1" dirty="0">
                <a:solidFill>
                  <a:srgbClr val="454D38"/>
                </a:solidFill>
              </a:rPr>
              <a:t>Attachment at an early age (0-5) and its impact on children’s development</a:t>
            </a:r>
            <a:endParaRPr lang="en-US" sz="2800" dirty="0">
              <a:solidFill>
                <a:srgbClr val="454D38"/>
              </a:solidFill>
            </a:endParaRPr>
          </a:p>
        </p:txBody>
      </p:sp>
      <p:sp>
        <p:nvSpPr>
          <p:cNvPr id="11" name="Rectangle 10">
            <a:extLst>
              <a:ext uri="{FF2B5EF4-FFF2-40B4-BE49-F238E27FC236}">
                <a16:creationId xmlns:a16="http://schemas.microsoft.com/office/drawing/2014/main" id="{11310D98-E16D-4AA1-8834-28F2202C0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54D38"/>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13C8F26-E57D-470C-A45F-995323553546}"/>
              </a:ext>
            </a:extLst>
          </p:cNvPr>
          <p:cNvSpPr>
            <a:spLocks noGrp="1"/>
          </p:cNvSpPr>
          <p:nvPr>
            <p:ph idx="1"/>
          </p:nvPr>
        </p:nvSpPr>
        <p:spPr>
          <a:xfrm>
            <a:off x="511232" y="2224216"/>
            <a:ext cx="6712528" cy="3988678"/>
          </a:xfrm>
        </p:spPr>
        <p:txBody>
          <a:bodyPr>
            <a:normAutofit fontScale="32500" lnSpcReduction="20000"/>
          </a:bodyPr>
          <a:lstStyle/>
          <a:p>
            <a:pPr>
              <a:buClr>
                <a:srgbClr val="CCAA74"/>
              </a:buClr>
            </a:pPr>
            <a:r>
              <a:rPr lang="en-US" sz="7400" dirty="0"/>
              <a:t>Differences in attachment are not genetically determined but are rooted in interactions with the social environment during the first few years of life. </a:t>
            </a:r>
          </a:p>
          <a:p>
            <a:pPr>
              <a:buClr>
                <a:srgbClr val="CCAA74"/>
              </a:buClr>
            </a:pPr>
            <a:r>
              <a:rPr lang="en-US" sz="7400" dirty="0"/>
              <a:t>Sensitive or insensitive parenting plays a key role in the development of secure or insecure attachments.</a:t>
            </a:r>
          </a:p>
          <a:p>
            <a:pPr marL="457200" lvl="1" indent="0">
              <a:buClr>
                <a:srgbClr val="CCAA74"/>
              </a:buClr>
              <a:buNone/>
            </a:pPr>
            <a:endParaRPr lang="en-US" sz="3800" dirty="0"/>
          </a:p>
          <a:p>
            <a:pPr marL="457200" lvl="1" indent="0">
              <a:buClr>
                <a:srgbClr val="CCAA74"/>
              </a:buClr>
              <a:buNone/>
            </a:pPr>
            <a:endParaRPr lang="en-US" sz="3800" dirty="0"/>
          </a:p>
          <a:p>
            <a:pPr marL="457200" lvl="1" indent="0">
              <a:buClr>
                <a:srgbClr val="CCAA74"/>
              </a:buClr>
              <a:buNone/>
            </a:pPr>
            <a:endParaRPr lang="en-US" sz="3800" dirty="0"/>
          </a:p>
          <a:p>
            <a:pPr marL="457200" lvl="1" indent="0">
              <a:buClr>
                <a:srgbClr val="CCAA74"/>
              </a:buClr>
              <a:buNone/>
            </a:pPr>
            <a:endParaRPr lang="en-US" sz="3800" dirty="0"/>
          </a:p>
          <a:p>
            <a:pPr marL="457200" lvl="1" indent="0">
              <a:buClr>
                <a:srgbClr val="CCAA74"/>
              </a:buClr>
              <a:buNone/>
            </a:pPr>
            <a:r>
              <a:rPr lang="en-US" sz="3800" dirty="0"/>
              <a:t>Source: </a:t>
            </a:r>
            <a:r>
              <a:rPr lang="nl-NL" sz="3800" dirty="0"/>
              <a:t>Marinus van Ijzendoorn, PhD</a:t>
            </a:r>
          </a:p>
          <a:p>
            <a:pPr marL="457200" lvl="1" indent="0">
              <a:buClr>
                <a:srgbClr val="CCAA74"/>
              </a:buClr>
              <a:buNone/>
            </a:pPr>
            <a:r>
              <a:rPr lang="nl-NL" sz="3800" dirty="0"/>
              <a:t>Leiden University, Netherlands (March 2007, 2</a:t>
            </a:r>
            <a:r>
              <a:rPr lang="nl-NL" sz="3800" baseline="30000" dirty="0"/>
              <a:t>nd</a:t>
            </a:r>
            <a:r>
              <a:rPr lang="nl-NL" sz="3800" dirty="0"/>
              <a:t> ed.)</a:t>
            </a:r>
          </a:p>
          <a:p>
            <a:pPr>
              <a:buClr>
                <a:srgbClr val="CCAA74"/>
              </a:buClr>
            </a:pPr>
            <a:endParaRPr lang="en-US" dirty="0"/>
          </a:p>
        </p:txBody>
      </p:sp>
      <p:pic>
        <p:nvPicPr>
          <p:cNvPr id="4" name="Picture 3">
            <a:extLst>
              <a:ext uri="{FF2B5EF4-FFF2-40B4-BE49-F238E27FC236}">
                <a16:creationId xmlns:a16="http://schemas.microsoft.com/office/drawing/2014/main" id="{4712D81F-4F34-4804-814A-0B64AD185139}"/>
              </a:ext>
            </a:extLst>
          </p:cNvPr>
          <p:cNvPicPr>
            <a:picLocks noChangeAspect="1"/>
          </p:cNvPicPr>
          <p:nvPr/>
        </p:nvPicPr>
        <p:blipFill>
          <a:blip r:embed="rId3"/>
          <a:stretch>
            <a:fillRect/>
          </a:stretch>
        </p:blipFill>
        <p:spPr>
          <a:xfrm>
            <a:off x="7552112" y="658189"/>
            <a:ext cx="3991432" cy="5234664"/>
          </a:xfrm>
          <a:prstGeom prst="rect">
            <a:avLst/>
          </a:prstGeom>
        </p:spPr>
      </p:pic>
      <p:sp>
        <p:nvSpPr>
          <p:cNvPr id="56" name="Freeform 10">
            <a:extLst>
              <a:ext uri="{FF2B5EF4-FFF2-40B4-BE49-F238E27FC236}">
                <a16:creationId xmlns:a16="http://schemas.microsoft.com/office/drawing/2014/main" id="{5B65E675-687B-4B31-9CB4-880C46205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729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F69D81-B3B9-44D9-8EC7-BC8A70A1325D}"/>
              </a:ext>
            </a:extLst>
          </p:cNvPr>
          <p:cNvSpPr>
            <a:spLocks noGrp="1"/>
          </p:cNvSpPr>
          <p:nvPr>
            <p:ph type="title"/>
          </p:nvPr>
        </p:nvSpPr>
        <p:spPr>
          <a:xfrm>
            <a:off x="505838" y="512511"/>
            <a:ext cx="2887774" cy="2775438"/>
          </a:xfrm>
        </p:spPr>
        <p:txBody>
          <a:bodyPr>
            <a:normAutofit/>
          </a:bodyPr>
          <a:lstStyle/>
          <a:p>
            <a:pPr algn="ctr"/>
            <a:r>
              <a:rPr lang="en-US" sz="3000" b="1" dirty="0">
                <a:solidFill>
                  <a:schemeClr val="bg1"/>
                </a:solidFill>
              </a:rPr>
              <a:t>Bonding with baby: attachment and the PPD mom</a:t>
            </a:r>
            <a:endParaRPr lang="en-US" sz="3000" dirty="0">
              <a:solidFill>
                <a:schemeClr val="bg1"/>
              </a:solidFill>
            </a:endParaRPr>
          </a:p>
        </p:txBody>
      </p:sp>
      <p:sp>
        <p:nvSpPr>
          <p:cNvPr id="1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6B46BD4-93AD-4775-957E-93C460973B28}"/>
              </a:ext>
            </a:extLst>
          </p:cNvPr>
          <p:cNvGraphicFramePr>
            <a:graphicFrameLocks noGrp="1"/>
          </p:cNvGraphicFramePr>
          <p:nvPr>
            <p:ph idx="1"/>
            <p:extLst>
              <p:ext uri="{D42A27DB-BD31-4B8C-83A1-F6EECF244321}">
                <p14:modId xmlns:p14="http://schemas.microsoft.com/office/powerpoint/2010/main" val="212978349"/>
              </p:ext>
            </p:extLst>
          </p:nvPr>
        </p:nvGraphicFramePr>
        <p:xfrm>
          <a:off x="3992335" y="187779"/>
          <a:ext cx="7805057" cy="623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7852D85-C06E-4FD4-AFE8-22E932E22C91}"/>
              </a:ext>
            </a:extLst>
          </p:cNvPr>
          <p:cNvSpPr txBox="1"/>
          <p:nvPr/>
        </p:nvSpPr>
        <p:spPr>
          <a:xfrm>
            <a:off x="4059080" y="6303523"/>
            <a:ext cx="4318801" cy="492443"/>
          </a:xfrm>
          <a:prstGeom prst="rect">
            <a:avLst/>
          </a:prstGeom>
          <a:noFill/>
        </p:spPr>
        <p:txBody>
          <a:bodyPr wrap="square" rtlCol="0">
            <a:spAutoFit/>
          </a:bodyPr>
          <a:lstStyle/>
          <a:p>
            <a:pPr algn="ctr"/>
            <a:r>
              <a:rPr lang="en-US" sz="1300" dirty="0">
                <a:hlinkClick r:id="rId8"/>
              </a:rPr>
              <a:t>https://postpartumprogress.com/bondi </a:t>
            </a:r>
            <a:endParaRPr lang="en-US" sz="1300" dirty="0"/>
          </a:p>
          <a:p>
            <a:pPr algn="ctr"/>
            <a:r>
              <a:rPr lang="en-US" sz="1300" dirty="0"/>
              <a:t>Kate </a:t>
            </a:r>
            <a:r>
              <a:rPr lang="en-US" sz="1300" dirty="0" err="1"/>
              <a:t>Kripke</a:t>
            </a:r>
            <a:r>
              <a:rPr lang="en-US" sz="1300" dirty="0"/>
              <a:t>, LCSW</a:t>
            </a:r>
          </a:p>
        </p:txBody>
      </p:sp>
    </p:spTree>
    <p:extLst>
      <p:ext uri="{BB962C8B-B14F-4D97-AF65-F5344CB8AC3E}">
        <p14:creationId xmlns:p14="http://schemas.microsoft.com/office/powerpoint/2010/main" val="55370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D528BF-53FD-42DC-B8C9-626737908E45}"/>
              </a:ext>
            </a:extLst>
          </p:cNvPr>
          <p:cNvSpPr>
            <a:spLocks noGrp="1"/>
          </p:cNvSpPr>
          <p:nvPr>
            <p:ph type="title"/>
          </p:nvPr>
        </p:nvSpPr>
        <p:spPr>
          <a:xfrm>
            <a:off x="372980" y="645106"/>
            <a:ext cx="3926524" cy="1259894"/>
          </a:xfrm>
        </p:spPr>
        <p:txBody>
          <a:bodyPr>
            <a:normAutofit/>
          </a:bodyPr>
          <a:lstStyle/>
          <a:p>
            <a:pPr algn="ctr">
              <a:lnSpc>
                <a:spcPct val="90000"/>
              </a:lnSpc>
            </a:pPr>
            <a:r>
              <a:rPr lang="en-US" sz="2900" b="1" dirty="0">
                <a:solidFill>
                  <a:schemeClr val="tx1"/>
                </a:solidFill>
              </a:rPr>
              <a:t>How long does PPD last?</a:t>
            </a:r>
            <a:endParaRPr lang="en-US" sz="2900" dirty="0">
              <a:solidFill>
                <a:schemeClr val="tx1"/>
              </a:solidFill>
            </a:endParaRPr>
          </a:p>
        </p:txBody>
      </p:sp>
      <p:sp>
        <p:nvSpPr>
          <p:cNvPr id="3" name="Content Placeholder 2">
            <a:extLst>
              <a:ext uri="{FF2B5EF4-FFF2-40B4-BE49-F238E27FC236}">
                <a16:creationId xmlns:a16="http://schemas.microsoft.com/office/drawing/2014/main" id="{542FA15B-358A-436E-AA31-7B849C52DB13}"/>
              </a:ext>
            </a:extLst>
          </p:cNvPr>
          <p:cNvSpPr>
            <a:spLocks noGrp="1"/>
          </p:cNvSpPr>
          <p:nvPr>
            <p:ph idx="1"/>
          </p:nvPr>
        </p:nvSpPr>
        <p:spPr>
          <a:xfrm>
            <a:off x="220436" y="2133599"/>
            <a:ext cx="4219759" cy="4561115"/>
          </a:xfrm>
        </p:spPr>
        <p:txBody>
          <a:bodyPr>
            <a:normAutofit/>
          </a:bodyPr>
          <a:lstStyle/>
          <a:p>
            <a:pPr>
              <a:buClr>
                <a:srgbClr val="BD2E65"/>
              </a:buClr>
            </a:pPr>
            <a:r>
              <a:rPr lang="en-US" sz="2400" dirty="0"/>
              <a:t>It is unknown the exact amount of time it takes to recover from PPD.</a:t>
            </a:r>
          </a:p>
          <a:p>
            <a:pPr>
              <a:buClr>
                <a:srgbClr val="BD2E65"/>
              </a:buClr>
            </a:pPr>
            <a:r>
              <a:rPr lang="en-US" sz="2400" dirty="0"/>
              <a:t>It’s different for everyone (true for all depression)</a:t>
            </a:r>
          </a:p>
          <a:p>
            <a:pPr marL="0" indent="0">
              <a:buClr>
                <a:srgbClr val="BD2E65"/>
              </a:buClr>
              <a:buNone/>
            </a:pPr>
            <a:endParaRPr lang="en-US" dirty="0"/>
          </a:p>
          <a:p>
            <a:pPr marL="0" indent="0">
              <a:buClr>
                <a:srgbClr val="BD2E65"/>
              </a:buClr>
              <a:buNone/>
            </a:pPr>
            <a:endParaRPr lang="en-US" dirty="0"/>
          </a:p>
          <a:p>
            <a:pPr marL="0" indent="0">
              <a:buClr>
                <a:srgbClr val="BD2E65"/>
              </a:buClr>
              <a:buNone/>
            </a:pPr>
            <a:endParaRPr lang="en-US" dirty="0"/>
          </a:p>
          <a:p>
            <a:pPr marL="0" indent="0">
              <a:buClr>
                <a:srgbClr val="BD2E65"/>
              </a:buClr>
              <a:buNone/>
            </a:pPr>
            <a:r>
              <a:rPr lang="en-US" sz="1600" dirty="0"/>
              <a:t>Source: Katherine Stone, Postpartum Progress</a:t>
            </a:r>
          </a:p>
          <a:p>
            <a:pPr>
              <a:buClr>
                <a:srgbClr val="BD2E65"/>
              </a:buClr>
            </a:pPr>
            <a:endParaRPr lang="en-US" dirty="0"/>
          </a:p>
          <a:p>
            <a:pPr>
              <a:buClr>
                <a:srgbClr val="BD2E65"/>
              </a:buClr>
            </a:pPr>
            <a:endParaRPr lang="en-US" dirty="0"/>
          </a:p>
        </p:txBody>
      </p:sp>
      <p:pic>
        <p:nvPicPr>
          <p:cNvPr id="4" name="Picture 3">
            <a:extLst>
              <a:ext uri="{FF2B5EF4-FFF2-40B4-BE49-F238E27FC236}">
                <a16:creationId xmlns:a16="http://schemas.microsoft.com/office/drawing/2014/main" id="{06BD4B1F-AC2A-4736-BD28-65560E870F79}"/>
              </a:ext>
            </a:extLst>
          </p:cNvPr>
          <p:cNvPicPr>
            <a:picLocks noChangeAspect="1"/>
          </p:cNvPicPr>
          <p:nvPr/>
        </p:nvPicPr>
        <p:blipFill rotWithShape="1">
          <a:blip r:embed="rId3"/>
          <a:srcRect r="-1" b="6150"/>
          <a:stretch/>
        </p:blipFill>
        <p:spPr>
          <a:xfrm>
            <a:off x="4619543" y="10"/>
            <a:ext cx="7572457" cy="6857990"/>
          </a:xfrm>
          <a:prstGeom prst="rect">
            <a:avLst/>
          </a:prstGeom>
        </p:spPr>
      </p:pic>
    </p:spTree>
    <p:extLst>
      <p:ext uri="{BB962C8B-B14F-4D97-AF65-F5344CB8AC3E}">
        <p14:creationId xmlns:p14="http://schemas.microsoft.com/office/powerpoint/2010/main" val="3851747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B6FB5A-CE97-4E99-ADC0-F036D908DF0B}"/>
              </a:ext>
            </a:extLst>
          </p:cNvPr>
          <p:cNvSpPr>
            <a:spLocks noGrp="1"/>
          </p:cNvSpPr>
          <p:nvPr>
            <p:ph type="title"/>
          </p:nvPr>
        </p:nvSpPr>
        <p:spPr>
          <a:xfrm>
            <a:off x="501821" y="942108"/>
            <a:ext cx="4426124" cy="4130123"/>
          </a:xfrm>
        </p:spPr>
        <p:txBody>
          <a:bodyPr anchor="ctr">
            <a:normAutofit/>
          </a:bodyPr>
          <a:lstStyle/>
          <a:p>
            <a:pPr algn="ctr"/>
            <a:r>
              <a:rPr lang="en-US" b="1" dirty="0">
                <a:solidFill>
                  <a:schemeClr val="tx2">
                    <a:lumMod val="75000"/>
                  </a:schemeClr>
                </a:solidFill>
              </a:rPr>
              <a:t>How long does PPD last?</a:t>
            </a:r>
            <a:endParaRPr lang="en-US" dirty="0">
              <a:solidFill>
                <a:schemeClr val="tx2">
                  <a:lumMod val="75000"/>
                </a:schemeClr>
              </a:solidFill>
            </a:endParaRPr>
          </a:p>
        </p:txBody>
      </p:sp>
      <p:sp>
        <p:nvSpPr>
          <p:cNvPr id="60" name="Rectangle 59">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62" name="Straight Connector 61">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65"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66"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67"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68"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69"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70"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71"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72"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73"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74"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75"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76"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Content Placeholder 2">
            <a:extLst>
              <a:ext uri="{FF2B5EF4-FFF2-40B4-BE49-F238E27FC236}">
                <a16:creationId xmlns:a16="http://schemas.microsoft.com/office/drawing/2014/main" id="{7006D21B-49A2-45AA-902B-7DC65F77F747}"/>
              </a:ext>
            </a:extLst>
          </p:cNvPr>
          <p:cNvSpPr>
            <a:spLocks noGrp="1"/>
          </p:cNvSpPr>
          <p:nvPr>
            <p:ph idx="1"/>
          </p:nvPr>
        </p:nvSpPr>
        <p:spPr>
          <a:xfrm>
            <a:off x="4857755" y="579665"/>
            <a:ext cx="6997121" cy="6180364"/>
          </a:xfrm>
        </p:spPr>
        <p:txBody>
          <a:bodyPr anchor="ctr">
            <a:normAutofit lnSpcReduction="10000"/>
          </a:bodyPr>
          <a:lstStyle/>
          <a:p>
            <a:r>
              <a:rPr lang="en-US" sz="2300" b="1" dirty="0">
                <a:solidFill>
                  <a:schemeClr val="tx2">
                    <a:lumMod val="75000"/>
                  </a:schemeClr>
                </a:solidFill>
              </a:rPr>
              <a:t>There are many different variables affecting how long it takes each person to get better:</a:t>
            </a:r>
          </a:p>
          <a:p>
            <a:r>
              <a:rPr lang="en-US" sz="2200" dirty="0">
                <a:solidFill>
                  <a:schemeClr val="tx2">
                    <a:lumMod val="75000"/>
                  </a:schemeClr>
                </a:solidFill>
              </a:rPr>
              <a:t>How long did you suffer from PPD before you reached out for treatment?</a:t>
            </a:r>
          </a:p>
          <a:p>
            <a:r>
              <a:rPr lang="en-US" sz="2200" dirty="0">
                <a:solidFill>
                  <a:schemeClr val="tx2">
                    <a:lumMod val="75000"/>
                  </a:schemeClr>
                </a:solidFill>
              </a:rPr>
              <a:t>How severe is your postpartum mental illness?</a:t>
            </a:r>
          </a:p>
          <a:p>
            <a:r>
              <a:rPr lang="en-US" sz="2200" dirty="0">
                <a:solidFill>
                  <a:schemeClr val="tx2">
                    <a:lumMod val="75000"/>
                  </a:schemeClr>
                </a:solidFill>
              </a:rPr>
              <a:t>How effective is the postpartum depression or postpartum anxiety treatment you have been using?</a:t>
            </a:r>
          </a:p>
          <a:p>
            <a:r>
              <a:rPr lang="en-US" sz="2200" dirty="0">
                <a:solidFill>
                  <a:schemeClr val="tx2">
                    <a:lumMod val="75000"/>
                  </a:schemeClr>
                </a:solidFill>
              </a:rPr>
              <a:t>How effective is the postpartum depression specialist you are working with?</a:t>
            </a:r>
          </a:p>
          <a:p>
            <a:r>
              <a:rPr lang="en-US" sz="2200" dirty="0">
                <a:solidFill>
                  <a:schemeClr val="tx2">
                    <a:lumMod val="75000"/>
                  </a:schemeClr>
                </a:solidFill>
              </a:rPr>
              <a:t>What is your current life situation and how may it be affecting your recovery from postpartum depression?</a:t>
            </a:r>
          </a:p>
          <a:p>
            <a:r>
              <a:rPr lang="en-US" sz="2200" dirty="0">
                <a:solidFill>
                  <a:schemeClr val="tx2">
                    <a:lumMod val="75000"/>
                  </a:schemeClr>
                </a:solidFill>
              </a:rPr>
              <a:t>What have you been doing to follow your postpartum depression treatment plan and take care of yourself?</a:t>
            </a:r>
          </a:p>
          <a:p>
            <a:endParaRPr lang="en-US" dirty="0">
              <a:solidFill>
                <a:schemeClr val="tx2">
                  <a:lumMod val="75000"/>
                </a:schemeClr>
              </a:solidFill>
            </a:endParaRPr>
          </a:p>
        </p:txBody>
      </p:sp>
    </p:spTree>
    <p:extLst>
      <p:ext uri="{BB962C8B-B14F-4D97-AF65-F5344CB8AC3E}">
        <p14:creationId xmlns:p14="http://schemas.microsoft.com/office/powerpoint/2010/main" val="1046900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3"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4"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5"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6"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7"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8"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9"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0"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1"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2"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3"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4"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6" name="Group 35">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7"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8"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9"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40"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1"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2"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3"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4"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5"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6"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7"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8"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0" name="Rectangle 49">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2"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 name="Picture 2">
            <a:extLst>
              <a:ext uri="{FF2B5EF4-FFF2-40B4-BE49-F238E27FC236}">
                <a16:creationId xmlns:a16="http://schemas.microsoft.com/office/drawing/2014/main" id="{F664B76A-938C-4F97-B82E-682090493244}"/>
              </a:ext>
            </a:extLst>
          </p:cNvPr>
          <p:cNvPicPr>
            <a:picLocks noChangeAspect="1"/>
          </p:cNvPicPr>
          <p:nvPr/>
        </p:nvPicPr>
        <p:blipFill rotWithShape="1">
          <a:blip r:embed="rId3"/>
          <a:srcRect t="5389" b="10025"/>
          <a:stretch/>
        </p:blipFill>
        <p:spPr>
          <a:xfrm>
            <a:off x="20" y="10"/>
            <a:ext cx="12191980" cy="6857990"/>
          </a:xfrm>
          <a:prstGeom prst="rect">
            <a:avLst/>
          </a:prstGeom>
        </p:spPr>
      </p:pic>
    </p:spTree>
    <p:extLst>
      <p:ext uri="{BB962C8B-B14F-4D97-AF65-F5344CB8AC3E}">
        <p14:creationId xmlns:p14="http://schemas.microsoft.com/office/powerpoint/2010/main" val="1622526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Rectangle 11">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C2E4E00-6647-440A-8910-68C295976052}"/>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What the research says</a:t>
            </a:r>
          </a:p>
        </p:txBody>
      </p:sp>
      <p:sp>
        <p:nvSpPr>
          <p:cNvPr id="3" name="Content Placeholder 2">
            <a:extLst>
              <a:ext uri="{FF2B5EF4-FFF2-40B4-BE49-F238E27FC236}">
                <a16:creationId xmlns:a16="http://schemas.microsoft.com/office/drawing/2014/main" id="{6E68650A-E168-44E2-BA1A-A922975B59C6}"/>
              </a:ext>
            </a:extLst>
          </p:cNvPr>
          <p:cNvSpPr>
            <a:spLocks noGrp="1"/>
          </p:cNvSpPr>
          <p:nvPr>
            <p:ph idx="1"/>
          </p:nvPr>
        </p:nvSpPr>
        <p:spPr>
          <a:xfrm>
            <a:off x="359923" y="2031999"/>
            <a:ext cx="7587575" cy="4611991"/>
          </a:xfrm>
        </p:spPr>
        <p:txBody>
          <a:bodyPr>
            <a:normAutofit fontScale="25000" lnSpcReduction="20000"/>
          </a:bodyPr>
          <a:lstStyle/>
          <a:p>
            <a:pPr marL="0" indent="0">
              <a:lnSpc>
                <a:spcPct val="90000"/>
              </a:lnSpc>
              <a:buNone/>
            </a:pPr>
            <a:r>
              <a:rPr lang="en-US" sz="9600" b="1" dirty="0">
                <a:solidFill>
                  <a:srgbClr val="FEFFFF"/>
                </a:solidFill>
              </a:rPr>
              <a:t>Clinical studies show:</a:t>
            </a:r>
          </a:p>
          <a:p>
            <a:pPr>
              <a:lnSpc>
                <a:spcPct val="90000"/>
              </a:lnSpc>
            </a:pPr>
            <a:r>
              <a:rPr lang="en-US" sz="9600" dirty="0">
                <a:solidFill>
                  <a:srgbClr val="FEFFFF"/>
                </a:solidFill>
              </a:rPr>
              <a:t>Symptoms of postpartum depression in most women recede over time, but for a large number of women, depression remains a long-term problem. </a:t>
            </a:r>
          </a:p>
          <a:p>
            <a:pPr>
              <a:lnSpc>
                <a:spcPct val="90000"/>
              </a:lnSpc>
            </a:pPr>
            <a:r>
              <a:rPr lang="en-US" sz="9600" dirty="0">
                <a:solidFill>
                  <a:srgbClr val="FEFFFF"/>
                </a:solidFill>
              </a:rPr>
              <a:t>38% of women with postpartum depression experienced chronic symptoms. </a:t>
            </a:r>
          </a:p>
          <a:p>
            <a:pPr>
              <a:lnSpc>
                <a:spcPct val="90000"/>
              </a:lnSpc>
            </a:pPr>
            <a:r>
              <a:rPr lang="en-US" sz="9600" dirty="0">
                <a:solidFill>
                  <a:srgbClr val="FEFFFF"/>
                </a:solidFill>
              </a:rPr>
              <a:t>In women who were receiving medical care, 50% of patients experienced depression for more than 1 year after childbirth. </a:t>
            </a:r>
          </a:p>
          <a:p>
            <a:pPr>
              <a:lnSpc>
                <a:spcPct val="90000"/>
              </a:lnSpc>
            </a:pPr>
            <a:r>
              <a:rPr lang="en-US" sz="9600" dirty="0">
                <a:solidFill>
                  <a:srgbClr val="FEFFFF"/>
                </a:solidFill>
              </a:rPr>
              <a:t>30% of women with PPD who were not receiving clinical treatment were still depressed up to 3 years after giving birth.</a:t>
            </a:r>
          </a:p>
          <a:p>
            <a:pPr>
              <a:lnSpc>
                <a:spcPct val="90000"/>
              </a:lnSpc>
            </a:pPr>
            <a:endParaRPr lang="en-US" sz="9600" dirty="0">
              <a:solidFill>
                <a:srgbClr val="FEFFFF"/>
              </a:solidFill>
              <a:latin typeface="Abadi" panose="020B0604020202020204" pitchFamily="34" charset="0"/>
            </a:endParaRPr>
          </a:p>
          <a:p>
            <a:pPr>
              <a:lnSpc>
                <a:spcPct val="90000"/>
              </a:lnSpc>
            </a:pPr>
            <a:endParaRPr lang="en-US" sz="9600" dirty="0">
              <a:solidFill>
                <a:srgbClr val="FEFFFF"/>
              </a:solidFill>
              <a:latin typeface="Abadi" panose="020B0604020202020204" pitchFamily="34" charset="0"/>
            </a:endParaRPr>
          </a:p>
          <a:p>
            <a:pPr marL="0" indent="0">
              <a:lnSpc>
                <a:spcPct val="90000"/>
              </a:lnSpc>
              <a:buNone/>
            </a:pPr>
            <a:endParaRPr lang="en-US" sz="9600" dirty="0">
              <a:solidFill>
                <a:srgbClr val="FEFFFF"/>
              </a:solidFill>
              <a:latin typeface="Abadi" panose="020B0604020202020204" pitchFamily="34" charset="0"/>
            </a:endParaRPr>
          </a:p>
          <a:p>
            <a:pPr marL="0" indent="0">
              <a:lnSpc>
                <a:spcPct val="90000"/>
              </a:lnSpc>
              <a:buNone/>
            </a:pPr>
            <a:r>
              <a:rPr lang="en-US" sz="9600" dirty="0">
                <a:solidFill>
                  <a:srgbClr val="FEFFFF"/>
                </a:solidFill>
                <a:latin typeface="Abadi" panose="020B0604020202020204" pitchFamily="34" charset="0"/>
              </a:rPr>
              <a:t>Source: How long does postpartum depression last? By David McNamee </a:t>
            </a:r>
            <a:r>
              <a:rPr lang="en-US" sz="9600" dirty="0">
                <a:solidFill>
                  <a:srgbClr val="FEFFFF"/>
                </a:solidFill>
                <a:latin typeface="Abadi" panose="020B0604020202020204" pitchFamily="34" charset="0"/>
                <a:hlinkClick r:id="rId3"/>
              </a:rPr>
              <a:t>https://www.medicalnewstoday.com/articles/271217.php</a:t>
            </a:r>
            <a:r>
              <a:rPr lang="en-US" sz="9600" dirty="0">
                <a:solidFill>
                  <a:srgbClr val="FEFFFF"/>
                </a:solidFill>
                <a:latin typeface="Abadi" panose="020B0604020202020204" pitchFamily="34" charset="0"/>
              </a:rPr>
              <a:t> </a:t>
            </a:r>
          </a:p>
          <a:p>
            <a:pPr>
              <a:lnSpc>
                <a:spcPct val="90000"/>
              </a:lnSpc>
            </a:pPr>
            <a:endParaRPr lang="en-US" sz="1400" dirty="0">
              <a:solidFill>
                <a:srgbClr val="FEFFFF"/>
              </a:solidFill>
            </a:endParaRPr>
          </a:p>
        </p:txBody>
      </p:sp>
      <p:pic>
        <p:nvPicPr>
          <p:cNvPr id="7" name="Graphic 6" descr="Group">
            <a:extLst>
              <a:ext uri="{FF2B5EF4-FFF2-40B4-BE49-F238E27FC236}">
                <a16:creationId xmlns:a16="http://schemas.microsoft.com/office/drawing/2014/main" id="{23CC26EA-1EE5-49B9-8574-60CC83282A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13057" y="2462282"/>
            <a:ext cx="3001931" cy="3001931"/>
          </a:xfrm>
          <a:prstGeom prst="rect">
            <a:avLst/>
          </a:prstGeom>
        </p:spPr>
      </p:pic>
    </p:spTree>
    <p:extLst>
      <p:ext uri="{BB962C8B-B14F-4D97-AF65-F5344CB8AC3E}">
        <p14:creationId xmlns:p14="http://schemas.microsoft.com/office/powerpoint/2010/main" val="2185632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9" name="Rectangle 52">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4">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493964"/>
          </a:solidFill>
          <a:ln>
            <a:noFill/>
          </a:ln>
          <a:effectLst/>
        </p:spPr>
        <p:style>
          <a:lnRef idx="1">
            <a:schemeClr val="accent1"/>
          </a:lnRef>
          <a:fillRef idx="3">
            <a:schemeClr val="accent1"/>
          </a:fillRef>
          <a:effectRef idx="2">
            <a:schemeClr val="accent1"/>
          </a:effectRef>
          <a:fontRef idx="minor">
            <a:schemeClr val="lt1"/>
          </a:fontRef>
        </p:style>
      </p:sp>
      <p:sp>
        <p:nvSpPr>
          <p:cNvPr id="61"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02D6E3-8B34-488F-8410-D7C1750E29C1}"/>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Research</a:t>
            </a:r>
          </a:p>
        </p:txBody>
      </p:sp>
      <p:sp>
        <p:nvSpPr>
          <p:cNvPr id="3" name="Content Placeholder 2">
            <a:extLst>
              <a:ext uri="{FF2B5EF4-FFF2-40B4-BE49-F238E27FC236}">
                <a16:creationId xmlns:a16="http://schemas.microsoft.com/office/drawing/2014/main" id="{D7D552BD-4069-42CD-8C2A-80D138D1E23B}"/>
              </a:ext>
            </a:extLst>
          </p:cNvPr>
          <p:cNvSpPr>
            <a:spLocks noGrp="1"/>
          </p:cNvSpPr>
          <p:nvPr>
            <p:ph idx="1"/>
          </p:nvPr>
        </p:nvSpPr>
        <p:spPr>
          <a:xfrm>
            <a:off x="277586" y="2032000"/>
            <a:ext cx="7625443" cy="4605564"/>
          </a:xfrm>
        </p:spPr>
        <p:txBody>
          <a:bodyPr>
            <a:normAutofit lnSpcReduction="10000"/>
          </a:bodyPr>
          <a:lstStyle/>
          <a:p>
            <a:pPr>
              <a:buClr>
                <a:srgbClr val="E0B46F"/>
              </a:buClr>
            </a:pPr>
            <a:r>
              <a:rPr lang="en-US" sz="2400" dirty="0">
                <a:solidFill>
                  <a:srgbClr val="FEFFFF"/>
                </a:solidFill>
              </a:rPr>
              <a:t>The research team also acknowledged that more educated management of the condition should limit the adverse effects on child development, saying that:</a:t>
            </a:r>
          </a:p>
          <a:p>
            <a:pPr>
              <a:buClr>
                <a:srgbClr val="E0B46F"/>
              </a:buClr>
            </a:pPr>
            <a:r>
              <a:rPr lang="en-US" sz="2400" dirty="0">
                <a:solidFill>
                  <a:srgbClr val="FEFFFF"/>
                </a:solidFill>
              </a:rPr>
              <a:t>"Because postpartum depression (PPD) has significant consequences for the baby, for the depressed mother, and for the early relationship between mother and child, knowledge about prolonged changes in the mental health of mothers with PPD may not only improve our understanding of the course of PPD, but also inform prevention and intervention strategies.“</a:t>
            </a:r>
          </a:p>
          <a:p>
            <a:pPr>
              <a:buClr>
                <a:srgbClr val="E0B46F"/>
              </a:buClr>
            </a:pPr>
            <a:endParaRPr lang="en-US" dirty="0">
              <a:solidFill>
                <a:srgbClr val="FEFFFF"/>
              </a:solidFill>
            </a:endParaRPr>
          </a:p>
        </p:txBody>
      </p:sp>
      <p:pic>
        <p:nvPicPr>
          <p:cNvPr id="4" name="Picture 3">
            <a:extLst>
              <a:ext uri="{FF2B5EF4-FFF2-40B4-BE49-F238E27FC236}">
                <a16:creationId xmlns:a16="http://schemas.microsoft.com/office/drawing/2014/main" id="{FC64162E-0A01-4318-AC49-90C299564F71}"/>
              </a:ext>
            </a:extLst>
          </p:cNvPr>
          <p:cNvPicPr>
            <a:picLocks noChangeAspect="1"/>
          </p:cNvPicPr>
          <p:nvPr/>
        </p:nvPicPr>
        <p:blipFill>
          <a:blip r:embed="rId3"/>
          <a:stretch>
            <a:fillRect/>
          </a:stretch>
        </p:blipFill>
        <p:spPr>
          <a:xfrm>
            <a:off x="8765586" y="2032000"/>
            <a:ext cx="2896872" cy="3862496"/>
          </a:xfrm>
          <a:prstGeom prst="rect">
            <a:avLst/>
          </a:prstGeom>
        </p:spPr>
      </p:pic>
    </p:spTree>
    <p:extLst>
      <p:ext uri="{BB962C8B-B14F-4D97-AF65-F5344CB8AC3E}">
        <p14:creationId xmlns:p14="http://schemas.microsoft.com/office/powerpoint/2010/main" val="196748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588B53E-7B29-4B29-ADEC-E2D358F719D9}"/>
              </a:ext>
            </a:extLst>
          </p:cNvPr>
          <p:cNvSpPr>
            <a:spLocks noGrp="1"/>
          </p:cNvSpPr>
          <p:nvPr>
            <p:ph type="title"/>
          </p:nvPr>
        </p:nvSpPr>
        <p:spPr>
          <a:xfrm>
            <a:off x="1843391" y="624110"/>
            <a:ext cx="9383408" cy="1280890"/>
          </a:xfrm>
        </p:spPr>
        <p:txBody>
          <a:bodyPr>
            <a:normAutofit/>
          </a:bodyPr>
          <a:lstStyle/>
          <a:p>
            <a:r>
              <a:rPr lang="en-US" dirty="0">
                <a:solidFill>
                  <a:schemeClr val="bg1"/>
                </a:solidFill>
              </a:rPr>
              <a:t>PPD and long term effects on children</a:t>
            </a:r>
          </a:p>
        </p:txBody>
      </p:sp>
      <p:sp>
        <p:nvSpPr>
          <p:cNvPr id="12"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Content Placeholder 2">
            <a:extLst>
              <a:ext uri="{FF2B5EF4-FFF2-40B4-BE49-F238E27FC236}">
                <a16:creationId xmlns:a16="http://schemas.microsoft.com/office/drawing/2014/main" id="{02A7DE86-89D9-4034-83CD-3FBC5F22DD4B}"/>
              </a:ext>
            </a:extLst>
          </p:cNvPr>
          <p:cNvSpPr>
            <a:spLocks noGrp="1"/>
          </p:cNvSpPr>
          <p:nvPr>
            <p:ph idx="1"/>
          </p:nvPr>
        </p:nvSpPr>
        <p:spPr>
          <a:xfrm>
            <a:off x="1584338" y="2623929"/>
            <a:ext cx="9642462" cy="4040481"/>
          </a:xfrm>
        </p:spPr>
        <p:txBody>
          <a:bodyPr>
            <a:normAutofit fontScale="92500" lnSpcReduction="10000"/>
          </a:bodyPr>
          <a:lstStyle/>
          <a:p>
            <a:r>
              <a:rPr lang="en-US" sz="2400" dirty="0"/>
              <a:t>Increase the risk of adverse outcomes in children.</a:t>
            </a:r>
            <a:r>
              <a:rPr lang="en-US" sz="2400" baseline="30000" dirty="0"/>
              <a:t> </a:t>
            </a:r>
          </a:p>
          <a:p>
            <a:r>
              <a:rPr lang="en-US" sz="2400" dirty="0"/>
              <a:t>Can cause delays in cognitive and language development, disorganized or insecure attachment, higher rates of behavioral problems, and lower grades. </a:t>
            </a:r>
          </a:p>
          <a:p>
            <a:r>
              <a:rPr lang="en-US" sz="2400" dirty="0"/>
              <a:t>Can even cause higher rates of depression in children during the teen years (16 to 18 years old).</a:t>
            </a:r>
            <a:endParaRPr lang="en-US" sz="2400" baseline="30000" dirty="0"/>
          </a:p>
          <a:p>
            <a:pPr marL="0" indent="0">
              <a:buNone/>
            </a:pPr>
            <a:endParaRPr lang="en-US" dirty="0"/>
          </a:p>
          <a:p>
            <a:pPr marL="0" indent="0">
              <a:buNone/>
            </a:pPr>
            <a:endParaRPr lang="en-US" dirty="0"/>
          </a:p>
          <a:p>
            <a:pPr marL="0" indent="0">
              <a:buNone/>
            </a:pPr>
            <a:endParaRPr lang="en-US" dirty="0"/>
          </a:p>
          <a:p>
            <a:pPr marL="0" indent="0">
              <a:buNone/>
            </a:pPr>
            <a:r>
              <a:rPr lang="en-US" sz="1600" dirty="0"/>
              <a:t>Source: </a:t>
            </a:r>
            <a:r>
              <a:rPr lang="en-US" sz="1600" dirty="0" err="1"/>
              <a:t>Netsi</a:t>
            </a:r>
            <a:r>
              <a:rPr lang="en-US" sz="1600" dirty="0"/>
              <a:t> E, Pearson RM, Murray L, Cooper P, </a:t>
            </a:r>
            <a:r>
              <a:rPr lang="en-US" sz="1600" dirty="0" err="1"/>
              <a:t>Craske</a:t>
            </a:r>
            <a:r>
              <a:rPr lang="en-US" sz="1600" dirty="0"/>
              <a:t> MG, Stein A. Association of persistent and severe postnatal depression with child outcomes. </a:t>
            </a:r>
            <a:r>
              <a:rPr lang="en-US" sz="1600" i="1" dirty="0"/>
              <a:t>JAMA Psychiatry.</a:t>
            </a:r>
            <a:r>
              <a:rPr lang="en-US" sz="1600" dirty="0"/>
              <a:t> 2018;75(3):247-253. </a:t>
            </a:r>
            <a:r>
              <a:rPr lang="en-US" sz="1600" dirty="0" err="1"/>
              <a:t>doi</a:t>
            </a:r>
            <a:r>
              <a:rPr lang="en-US" sz="1600" dirty="0"/>
              <a:t>: 10.1001/jamapsychiatry.2017.4363.</a:t>
            </a:r>
          </a:p>
        </p:txBody>
      </p:sp>
    </p:spTree>
    <p:extLst>
      <p:ext uri="{BB962C8B-B14F-4D97-AF65-F5344CB8AC3E}">
        <p14:creationId xmlns:p14="http://schemas.microsoft.com/office/powerpoint/2010/main" val="3908410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E8A0C-1C65-4EFA-898D-68772940D018}"/>
              </a:ext>
            </a:extLst>
          </p:cNvPr>
          <p:cNvSpPr>
            <a:spLocks noGrp="1"/>
          </p:cNvSpPr>
          <p:nvPr>
            <p:ph type="title"/>
          </p:nvPr>
        </p:nvSpPr>
        <p:spPr>
          <a:xfrm>
            <a:off x="636814" y="1175657"/>
            <a:ext cx="3077131" cy="4954780"/>
          </a:xfrm>
        </p:spPr>
        <p:txBody>
          <a:bodyPr>
            <a:normAutofit/>
          </a:bodyPr>
          <a:lstStyle/>
          <a:p>
            <a:r>
              <a:rPr lang="en-US" sz="3200">
                <a:solidFill>
                  <a:schemeClr val="bg1"/>
                </a:solidFill>
              </a:rPr>
              <a:t>What home visitors may notice on visits</a:t>
            </a:r>
          </a:p>
        </p:txBody>
      </p:sp>
      <p:sp>
        <p:nvSpPr>
          <p:cNvPr id="2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24" name="Rectangle 2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5">
            <a:extLst>
              <a:ext uri="{FF2B5EF4-FFF2-40B4-BE49-F238E27FC236}">
                <a16:creationId xmlns:a16="http://schemas.microsoft.com/office/drawing/2014/main" id="{56A2B46E-ECBE-429B-90EE-8844A4925997}"/>
              </a:ext>
            </a:extLst>
          </p:cNvPr>
          <p:cNvGraphicFramePr>
            <a:graphicFrameLocks noGrp="1"/>
          </p:cNvGraphicFramePr>
          <p:nvPr>
            <p:ph idx="1"/>
            <p:extLst>
              <p:ext uri="{D42A27DB-BD31-4B8C-83A1-F6EECF244321}">
                <p14:modId xmlns:p14="http://schemas.microsoft.com/office/powerpoint/2010/main" val="3586646252"/>
              </p:ext>
            </p:extLst>
          </p:nvPr>
        </p:nvGraphicFramePr>
        <p:xfrm>
          <a:off x="4302579" y="408214"/>
          <a:ext cx="7462157" cy="6294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6973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0"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1"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2"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3"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4"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5"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6"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7"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8"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9"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0"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1"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3" name="Group 32">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34"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5"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6"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7"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8"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9"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0"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1"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2"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3"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4"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5"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7" name="Rectangle 46">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9"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51" name="Rectangle 50">
            <a:extLst>
              <a:ext uri="{FF2B5EF4-FFF2-40B4-BE49-F238E27FC236}">
                <a16:creationId xmlns:a16="http://schemas.microsoft.com/office/drawing/2014/main" id="{54E27926-1B1B-43E1-B66E-BCD3D722D1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Rectangle 52">
            <a:extLst>
              <a:ext uri="{FF2B5EF4-FFF2-40B4-BE49-F238E27FC236}">
                <a16:creationId xmlns:a16="http://schemas.microsoft.com/office/drawing/2014/main" id="{4FCF62FB-9690-4C28-8794-1D59EC65F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9734" cy="6858000"/>
          </a:xfrm>
          <a:prstGeom prst="rect">
            <a:avLst/>
          </a:prstGeom>
          <a:solidFill>
            <a:srgbClr val="3F4B5C"/>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8BDC3CF-4B7C-4660-B35F-D54FE432AF47}"/>
              </a:ext>
            </a:extLst>
          </p:cNvPr>
          <p:cNvSpPr>
            <a:spLocks noGrp="1"/>
          </p:cNvSpPr>
          <p:nvPr>
            <p:ph type="title"/>
          </p:nvPr>
        </p:nvSpPr>
        <p:spPr>
          <a:xfrm>
            <a:off x="540279" y="1795849"/>
            <a:ext cx="3778870" cy="3114818"/>
          </a:xfrm>
        </p:spPr>
        <p:txBody>
          <a:bodyPr vert="horz" lIns="91440" tIns="45720" rIns="91440" bIns="45720" rtlCol="0" anchor="b">
            <a:normAutofit/>
          </a:bodyPr>
          <a:lstStyle/>
          <a:p>
            <a:pPr algn="ctr"/>
            <a:r>
              <a:rPr lang="en-US" sz="4000" dirty="0">
                <a:solidFill>
                  <a:srgbClr val="FEFFFF"/>
                </a:solidFill>
              </a:rPr>
              <a:t>Gratitude activity</a:t>
            </a:r>
          </a:p>
        </p:txBody>
      </p:sp>
      <p:pic>
        <p:nvPicPr>
          <p:cNvPr id="5" name="Picture 4">
            <a:extLst>
              <a:ext uri="{FF2B5EF4-FFF2-40B4-BE49-F238E27FC236}">
                <a16:creationId xmlns:a16="http://schemas.microsoft.com/office/drawing/2014/main" id="{656846AE-2653-40C7-9C88-7F0B065D0786}"/>
              </a:ext>
            </a:extLst>
          </p:cNvPr>
          <p:cNvPicPr>
            <a:picLocks noChangeAspect="1"/>
          </p:cNvPicPr>
          <p:nvPr/>
        </p:nvPicPr>
        <p:blipFill rotWithShape="1">
          <a:blip r:embed="rId3"/>
          <a:srcRect l="27043" r="-1" b="-1"/>
          <a:stretch/>
        </p:blipFill>
        <p:spPr>
          <a:xfrm>
            <a:off x="4639732" y="10"/>
            <a:ext cx="7552267" cy="6857990"/>
          </a:xfrm>
          <a:prstGeom prst="rect">
            <a:avLst/>
          </a:prstGeom>
        </p:spPr>
      </p:pic>
      <p:sp>
        <p:nvSpPr>
          <p:cNvPr id="55" name="Freeform 5">
            <a:extLst>
              <a:ext uri="{FF2B5EF4-FFF2-40B4-BE49-F238E27FC236}">
                <a16:creationId xmlns:a16="http://schemas.microsoft.com/office/drawing/2014/main" id="{72E9BF2B-2D1E-41E3-ADDD-4CBCC1A6A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noAutofit/>
          </a:bodyPr>
          <a:lstStyle/>
          <a:p>
            <a:endParaRPr lang="en-US" dirty="0"/>
          </a:p>
        </p:txBody>
      </p:sp>
    </p:spTree>
    <p:extLst>
      <p:ext uri="{BB962C8B-B14F-4D97-AF65-F5344CB8AC3E}">
        <p14:creationId xmlns:p14="http://schemas.microsoft.com/office/powerpoint/2010/main" val="897778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4BCC4472-1868-444B-997F-320F708C7792}"/>
              </a:ext>
            </a:extLst>
          </p:cNvPr>
          <p:cNvPicPr>
            <a:picLocks noChangeAspect="1"/>
          </p:cNvPicPr>
          <p:nvPr/>
        </p:nvPicPr>
        <p:blipFill rotWithShape="1">
          <a:blip r:embed="rId3"/>
          <a:srcRect r="47" b="1"/>
          <a:stretch/>
        </p:blipFill>
        <p:spPr>
          <a:xfrm>
            <a:off x="1" y="10"/>
            <a:ext cx="7574440" cy="6857990"/>
          </a:xfrm>
          <a:prstGeom prst="rect">
            <a:avLst/>
          </a:prstGeom>
        </p:spPr>
      </p:pic>
      <p:sp>
        <p:nvSpPr>
          <p:cNvPr id="11"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93B91EE-D67F-43BF-85D3-47B23634335C}"/>
              </a:ext>
            </a:extLst>
          </p:cNvPr>
          <p:cNvSpPr>
            <a:spLocks noGrp="1"/>
          </p:cNvSpPr>
          <p:nvPr>
            <p:ph type="title"/>
          </p:nvPr>
        </p:nvSpPr>
        <p:spPr>
          <a:xfrm>
            <a:off x="541867" y="787400"/>
            <a:ext cx="7145866" cy="778933"/>
          </a:xfrm>
        </p:spPr>
        <p:txBody>
          <a:bodyPr anchor="ctr">
            <a:normAutofit/>
          </a:bodyPr>
          <a:lstStyle/>
          <a:p>
            <a:r>
              <a:rPr lang="en-US" sz="3200" dirty="0">
                <a:solidFill>
                  <a:srgbClr val="FEFFFF"/>
                </a:solidFill>
              </a:rPr>
              <a:t>How to heal from PPD</a:t>
            </a:r>
          </a:p>
        </p:txBody>
      </p:sp>
      <p:sp>
        <p:nvSpPr>
          <p:cNvPr id="3" name="Content Placeholder 2">
            <a:extLst>
              <a:ext uri="{FF2B5EF4-FFF2-40B4-BE49-F238E27FC236}">
                <a16:creationId xmlns:a16="http://schemas.microsoft.com/office/drawing/2014/main" id="{46EEF0DE-71E5-439E-81DB-BA8DA726E4A6}"/>
              </a:ext>
            </a:extLst>
          </p:cNvPr>
          <p:cNvSpPr>
            <a:spLocks noGrp="1"/>
          </p:cNvSpPr>
          <p:nvPr>
            <p:ph idx="1"/>
          </p:nvPr>
        </p:nvSpPr>
        <p:spPr>
          <a:xfrm>
            <a:off x="7860770" y="1943101"/>
            <a:ext cx="3977444" cy="4718956"/>
          </a:xfrm>
        </p:spPr>
        <p:txBody>
          <a:bodyPr>
            <a:normAutofit/>
          </a:bodyPr>
          <a:lstStyle/>
          <a:p>
            <a:r>
              <a:rPr lang="en-US" sz="2400" dirty="0">
                <a:solidFill>
                  <a:schemeClr val="tx1">
                    <a:lumMod val="95000"/>
                    <a:lumOff val="5000"/>
                  </a:schemeClr>
                </a:solidFill>
              </a:rPr>
              <a:t>Psychotherapy</a:t>
            </a:r>
          </a:p>
          <a:p>
            <a:r>
              <a:rPr lang="en-US" sz="2400" dirty="0">
                <a:solidFill>
                  <a:schemeClr val="tx1">
                    <a:lumMod val="95000"/>
                    <a:lumOff val="5000"/>
                  </a:schemeClr>
                </a:solidFill>
              </a:rPr>
              <a:t>Antidepressants</a:t>
            </a:r>
          </a:p>
          <a:p>
            <a:r>
              <a:rPr lang="en-US" sz="2400" dirty="0" err="1">
                <a:solidFill>
                  <a:schemeClr val="tx1">
                    <a:lumMod val="95000"/>
                    <a:lumOff val="5000"/>
                  </a:schemeClr>
                </a:solidFill>
              </a:rPr>
              <a:t>Zulresso</a:t>
            </a:r>
            <a:r>
              <a:rPr lang="en-US" sz="2400" dirty="0">
                <a:solidFill>
                  <a:schemeClr val="tx1">
                    <a:lumMod val="95000"/>
                    <a:lumOff val="5000"/>
                  </a:schemeClr>
                </a:solidFill>
              </a:rPr>
              <a:t>- new rapidly acting drug for PPD</a:t>
            </a:r>
          </a:p>
          <a:p>
            <a:r>
              <a:rPr lang="en-US" sz="2400" dirty="0">
                <a:solidFill>
                  <a:schemeClr val="tx1">
                    <a:lumMod val="95000"/>
                    <a:lumOff val="5000"/>
                  </a:schemeClr>
                </a:solidFill>
              </a:rPr>
              <a:t>Natural progesterone</a:t>
            </a:r>
          </a:p>
          <a:p>
            <a:r>
              <a:rPr lang="en-US" sz="2400" dirty="0">
                <a:solidFill>
                  <a:schemeClr val="tx1">
                    <a:lumMod val="95000"/>
                    <a:lumOff val="5000"/>
                  </a:schemeClr>
                </a:solidFill>
              </a:rPr>
              <a:t>Exercise </a:t>
            </a:r>
          </a:p>
          <a:p>
            <a:r>
              <a:rPr lang="en-US" sz="2400" dirty="0">
                <a:solidFill>
                  <a:schemeClr val="tx1">
                    <a:lumMod val="95000"/>
                    <a:lumOff val="5000"/>
                  </a:schemeClr>
                </a:solidFill>
              </a:rPr>
              <a:t>Support groups</a:t>
            </a:r>
          </a:p>
          <a:p>
            <a:r>
              <a:rPr lang="en-US" sz="2400" dirty="0">
                <a:solidFill>
                  <a:schemeClr val="tx1">
                    <a:lumMod val="95000"/>
                    <a:lumOff val="5000"/>
                  </a:schemeClr>
                </a:solidFill>
              </a:rPr>
              <a:t>Relationship with nature</a:t>
            </a:r>
          </a:p>
          <a:p>
            <a:r>
              <a:rPr lang="en-US" sz="2400" dirty="0">
                <a:solidFill>
                  <a:schemeClr val="tx1">
                    <a:lumMod val="95000"/>
                    <a:lumOff val="5000"/>
                  </a:schemeClr>
                </a:solidFill>
              </a:rPr>
              <a:t>Meditation/spirituality </a:t>
            </a:r>
          </a:p>
          <a:p>
            <a:endParaRPr lang="en-US" dirty="0">
              <a:solidFill>
                <a:schemeClr val="tx1">
                  <a:lumMod val="95000"/>
                  <a:lumOff val="5000"/>
                </a:schemeClr>
              </a:solidFill>
            </a:endParaRPr>
          </a:p>
        </p:txBody>
      </p:sp>
    </p:spTree>
    <p:extLst>
      <p:ext uri="{BB962C8B-B14F-4D97-AF65-F5344CB8AC3E}">
        <p14:creationId xmlns:p14="http://schemas.microsoft.com/office/powerpoint/2010/main" val="284910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BEDA5-6315-4053-9D10-09C7F19EE242}"/>
              </a:ext>
            </a:extLst>
          </p:cNvPr>
          <p:cNvSpPr>
            <a:spLocks noGrp="1"/>
          </p:cNvSpPr>
          <p:nvPr>
            <p:ph type="title"/>
          </p:nvPr>
        </p:nvSpPr>
        <p:spPr>
          <a:xfrm>
            <a:off x="350197" y="605642"/>
            <a:ext cx="4022324" cy="1350818"/>
          </a:xfrm>
        </p:spPr>
        <p:txBody>
          <a:bodyPr>
            <a:normAutofit/>
          </a:bodyPr>
          <a:lstStyle/>
          <a:p>
            <a:pPr algn="ctr"/>
            <a:r>
              <a:rPr lang="en-US" dirty="0">
                <a:solidFill>
                  <a:schemeClr val="tx1"/>
                </a:solidFill>
              </a:rPr>
              <a:t>What helped me</a:t>
            </a:r>
          </a:p>
        </p:txBody>
      </p:sp>
      <p:sp>
        <p:nvSpPr>
          <p:cNvPr id="3" name="Content Placeholder 2">
            <a:extLst>
              <a:ext uri="{FF2B5EF4-FFF2-40B4-BE49-F238E27FC236}">
                <a16:creationId xmlns:a16="http://schemas.microsoft.com/office/drawing/2014/main" id="{CDA328AE-7442-4CE7-9BB2-C2837F7E1A7C}"/>
              </a:ext>
            </a:extLst>
          </p:cNvPr>
          <p:cNvSpPr>
            <a:spLocks noGrp="1"/>
          </p:cNvSpPr>
          <p:nvPr>
            <p:ph idx="1"/>
          </p:nvPr>
        </p:nvSpPr>
        <p:spPr>
          <a:xfrm>
            <a:off x="350196" y="1710047"/>
            <a:ext cx="4095343" cy="4931384"/>
          </a:xfrm>
        </p:spPr>
        <p:txBody>
          <a:bodyPr>
            <a:normAutofit/>
          </a:bodyPr>
          <a:lstStyle/>
          <a:p>
            <a:pPr>
              <a:lnSpc>
                <a:spcPct val="90000"/>
              </a:lnSpc>
              <a:buClr>
                <a:srgbClr val="CF65B9"/>
              </a:buClr>
            </a:pPr>
            <a:r>
              <a:rPr lang="en-US" sz="2400" dirty="0"/>
              <a:t>Make sleep a priority</a:t>
            </a:r>
          </a:p>
          <a:p>
            <a:pPr>
              <a:lnSpc>
                <a:spcPct val="90000"/>
              </a:lnSpc>
              <a:buClr>
                <a:srgbClr val="CF65B9"/>
              </a:buClr>
            </a:pPr>
            <a:r>
              <a:rPr lang="en-US" sz="2400" dirty="0"/>
              <a:t>Limit social media</a:t>
            </a:r>
          </a:p>
          <a:p>
            <a:pPr>
              <a:lnSpc>
                <a:spcPct val="90000"/>
              </a:lnSpc>
              <a:buClr>
                <a:srgbClr val="CF65B9"/>
              </a:buClr>
            </a:pPr>
            <a:r>
              <a:rPr lang="en-US" sz="2400" dirty="0"/>
              <a:t>Stop comparisons</a:t>
            </a:r>
          </a:p>
          <a:p>
            <a:pPr>
              <a:lnSpc>
                <a:spcPct val="90000"/>
              </a:lnSpc>
              <a:buClr>
                <a:srgbClr val="CF65B9"/>
              </a:buClr>
            </a:pPr>
            <a:r>
              <a:rPr lang="en-US" sz="2400" dirty="0"/>
              <a:t>Self-care</a:t>
            </a:r>
          </a:p>
          <a:p>
            <a:pPr>
              <a:lnSpc>
                <a:spcPct val="90000"/>
              </a:lnSpc>
              <a:buClr>
                <a:srgbClr val="CF65B9"/>
              </a:buClr>
            </a:pPr>
            <a:r>
              <a:rPr lang="en-US" sz="2400" dirty="0"/>
              <a:t>Spend time away from your child/children</a:t>
            </a:r>
          </a:p>
          <a:p>
            <a:pPr>
              <a:lnSpc>
                <a:spcPct val="90000"/>
              </a:lnSpc>
              <a:buClr>
                <a:srgbClr val="CF65B9"/>
              </a:buClr>
            </a:pPr>
            <a:r>
              <a:rPr lang="en-US" sz="2400" dirty="0"/>
              <a:t>Daycare/support</a:t>
            </a:r>
          </a:p>
          <a:p>
            <a:pPr>
              <a:lnSpc>
                <a:spcPct val="90000"/>
              </a:lnSpc>
              <a:buClr>
                <a:srgbClr val="CF65B9"/>
              </a:buClr>
            </a:pPr>
            <a:r>
              <a:rPr lang="en-US" sz="2400" dirty="0"/>
              <a:t>Say NO and set boundaries</a:t>
            </a:r>
          </a:p>
          <a:p>
            <a:pPr>
              <a:lnSpc>
                <a:spcPct val="90000"/>
              </a:lnSpc>
              <a:buClr>
                <a:srgbClr val="CF65B9"/>
              </a:buClr>
            </a:pPr>
            <a:r>
              <a:rPr lang="en-US" sz="2400" dirty="0"/>
              <a:t>Spend 1-1 time with each child</a:t>
            </a:r>
          </a:p>
          <a:p>
            <a:pPr>
              <a:lnSpc>
                <a:spcPct val="90000"/>
              </a:lnSpc>
              <a:buClr>
                <a:srgbClr val="CF65B9"/>
              </a:buClr>
            </a:pPr>
            <a:endParaRPr lang="en-US" sz="900" dirty="0"/>
          </a:p>
          <a:p>
            <a:pPr>
              <a:lnSpc>
                <a:spcPct val="90000"/>
              </a:lnSpc>
              <a:buClr>
                <a:srgbClr val="CF65B9"/>
              </a:buClr>
            </a:pPr>
            <a:endParaRPr lang="en-US" sz="900" dirty="0"/>
          </a:p>
          <a:p>
            <a:pPr>
              <a:lnSpc>
                <a:spcPct val="90000"/>
              </a:lnSpc>
              <a:buClr>
                <a:srgbClr val="CF65B9"/>
              </a:buClr>
            </a:pPr>
            <a:endParaRPr lang="en-US" sz="900" dirty="0"/>
          </a:p>
          <a:p>
            <a:pPr>
              <a:lnSpc>
                <a:spcPct val="90000"/>
              </a:lnSpc>
              <a:buClr>
                <a:srgbClr val="CF65B9"/>
              </a:buClr>
            </a:pPr>
            <a:endParaRPr lang="en-US" sz="900" dirty="0"/>
          </a:p>
          <a:p>
            <a:pPr>
              <a:lnSpc>
                <a:spcPct val="90000"/>
              </a:lnSpc>
              <a:buClr>
                <a:srgbClr val="CF65B9"/>
              </a:buClr>
            </a:pPr>
            <a:endParaRPr lang="en-US" sz="900" dirty="0"/>
          </a:p>
          <a:p>
            <a:pPr>
              <a:lnSpc>
                <a:spcPct val="90000"/>
              </a:lnSpc>
              <a:buClr>
                <a:srgbClr val="CF65B9"/>
              </a:buClr>
            </a:pPr>
            <a:endParaRPr lang="en-US" sz="900" dirty="0"/>
          </a:p>
          <a:p>
            <a:pPr>
              <a:lnSpc>
                <a:spcPct val="90000"/>
              </a:lnSpc>
              <a:buClr>
                <a:srgbClr val="CF65B9"/>
              </a:buClr>
            </a:pPr>
            <a:endParaRPr lang="en-US" sz="900" dirty="0"/>
          </a:p>
          <a:p>
            <a:pPr>
              <a:lnSpc>
                <a:spcPct val="90000"/>
              </a:lnSpc>
              <a:buClr>
                <a:srgbClr val="CF65B9"/>
              </a:buClr>
            </a:pPr>
            <a:endParaRPr lang="en-US" sz="900" dirty="0"/>
          </a:p>
        </p:txBody>
      </p:sp>
      <p:pic>
        <p:nvPicPr>
          <p:cNvPr id="4" name="Picture 3">
            <a:extLst>
              <a:ext uri="{FF2B5EF4-FFF2-40B4-BE49-F238E27FC236}">
                <a16:creationId xmlns:a16="http://schemas.microsoft.com/office/drawing/2014/main" id="{17ADD780-EDB4-471C-A82B-4FE4B003C0DF}"/>
              </a:ext>
            </a:extLst>
          </p:cNvPr>
          <p:cNvPicPr>
            <a:picLocks noChangeAspect="1"/>
          </p:cNvPicPr>
          <p:nvPr/>
        </p:nvPicPr>
        <p:blipFill rotWithShape="1">
          <a:blip r:embed="rId3"/>
          <a:srcRect t="6591" r="-1" b="2843"/>
          <a:stretch/>
        </p:blipFill>
        <p:spPr>
          <a:xfrm>
            <a:off x="4619543" y="10"/>
            <a:ext cx="7572457" cy="6857990"/>
          </a:xfrm>
          <a:prstGeom prst="rect">
            <a:avLst/>
          </a:prstGeom>
        </p:spPr>
      </p:pic>
    </p:spTree>
    <p:extLst>
      <p:ext uri="{BB962C8B-B14F-4D97-AF65-F5344CB8AC3E}">
        <p14:creationId xmlns:p14="http://schemas.microsoft.com/office/powerpoint/2010/main" val="1636477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33BE9-6F1A-4A4E-BD0C-C6E53FE003B9}"/>
              </a:ext>
            </a:extLst>
          </p:cNvPr>
          <p:cNvSpPr>
            <a:spLocks noGrp="1"/>
          </p:cNvSpPr>
          <p:nvPr>
            <p:ph type="title"/>
          </p:nvPr>
        </p:nvSpPr>
        <p:spPr>
          <a:xfrm>
            <a:off x="273133" y="645106"/>
            <a:ext cx="4465122" cy="1259894"/>
          </a:xfrm>
        </p:spPr>
        <p:txBody>
          <a:bodyPr>
            <a:normAutofit/>
          </a:bodyPr>
          <a:lstStyle/>
          <a:p>
            <a:r>
              <a:rPr lang="en-US" dirty="0">
                <a:solidFill>
                  <a:schemeClr val="tx1"/>
                </a:solidFill>
              </a:rPr>
              <a:t>What helped me</a:t>
            </a:r>
          </a:p>
        </p:txBody>
      </p:sp>
      <p:sp>
        <p:nvSpPr>
          <p:cNvPr id="9" name="Content Placeholder 8">
            <a:extLst>
              <a:ext uri="{FF2B5EF4-FFF2-40B4-BE49-F238E27FC236}">
                <a16:creationId xmlns:a16="http://schemas.microsoft.com/office/drawing/2014/main" id="{0C3D9C4E-DCC4-4E9C-B99B-243E5ED62872}"/>
              </a:ext>
            </a:extLst>
          </p:cNvPr>
          <p:cNvSpPr>
            <a:spLocks noGrp="1"/>
          </p:cNvSpPr>
          <p:nvPr>
            <p:ph idx="1"/>
          </p:nvPr>
        </p:nvSpPr>
        <p:spPr>
          <a:xfrm>
            <a:off x="424543" y="1757548"/>
            <a:ext cx="3874960" cy="4684073"/>
          </a:xfrm>
        </p:spPr>
        <p:txBody>
          <a:bodyPr>
            <a:normAutofit fontScale="85000" lnSpcReduction="20000"/>
          </a:bodyPr>
          <a:lstStyle/>
          <a:p>
            <a:pPr>
              <a:lnSpc>
                <a:spcPct val="90000"/>
              </a:lnSpc>
              <a:buClr>
                <a:srgbClr val="CF65B9"/>
              </a:buClr>
            </a:pPr>
            <a:r>
              <a:rPr lang="en-US" sz="2600" dirty="0"/>
              <a:t>Forgiveness</a:t>
            </a:r>
          </a:p>
          <a:p>
            <a:pPr>
              <a:lnSpc>
                <a:spcPct val="90000"/>
              </a:lnSpc>
              <a:buClr>
                <a:srgbClr val="CF65B9"/>
              </a:buClr>
            </a:pPr>
            <a:r>
              <a:rPr lang="en-US" sz="2600" dirty="0"/>
              <a:t>Gratitude </a:t>
            </a:r>
          </a:p>
          <a:p>
            <a:pPr>
              <a:lnSpc>
                <a:spcPct val="90000"/>
              </a:lnSpc>
              <a:buClr>
                <a:srgbClr val="CF65B9"/>
              </a:buClr>
            </a:pPr>
            <a:r>
              <a:rPr lang="en-US" sz="2600" dirty="0"/>
              <a:t>Stop negative self talk (using affirmations)</a:t>
            </a:r>
          </a:p>
          <a:p>
            <a:pPr>
              <a:lnSpc>
                <a:spcPct val="90000"/>
              </a:lnSpc>
              <a:buClr>
                <a:srgbClr val="CF65B9"/>
              </a:buClr>
            </a:pPr>
            <a:r>
              <a:rPr lang="en-US" sz="2600" dirty="0"/>
              <a:t>Therapy (individual and couples)</a:t>
            </a:r>
          </a:p>
          <a:p>
            <a:pPr>
              <a:lnSpc>
                <a:spcPct val="90000"/>
              </a:lnSpc>
              <a:buClr>
                <a:srgbClr val="CF65B9"/>
              </a:buClr>
            </a:pPr>
            <a:r>
              <a:rPr lang="en-US" sz="2600" dirty="0"/>
              <a:t>Writing</a:t>
            </a:r>
          </a:p>
          <a:p>
            <a:pPr>
              <a:lnSpc>
                <a:spcPct val="90000"/>
              </a:lnSpc>
              <a:buClr>
                <a:srgbClr val="CF65B9"/>
              </a:buClr>
            </a:pPr>
            <a:r>
              <a:rPr lang="en-US" sz="2600" dirty="0"/>
              <a:t>Making big and small changes</a:t>
            </a:r>
          </a:p>
          <a:p>
            <a:pPr>
              <a:lnSpc>
                <a:spcPct val="90000"/>
              </a:lnSpc>
              <a:buClr>
                <a:srgbClr val="CF65B9"/>
              </a:buClr>
            </a:pPr>
            <a:r>
              <a:rPr lang="en-US" sz="2600" dirty="0"/>
              <a:t>Relationships with each child is different and that is OK</a:t>
            </a:r>
          </a:p>
          <a:p>
            <a:pPr>
              <a:lnSpc>
                <a:spcPct val="90000"/>
              </a:lnSpc>
              <a:buClr>
                <a:srgbClr val="CF65B9"/>
              </a:buClr>
            </a:pPr>
            <a:r>
              <a:rPr lang="en-US" sz="2600" dirty="0"/>
              <a:t>Looking at struggles as opportunities to grow </a:t>
            </a:r>
          </a:p>
          <a:p>
            <a:pPr>
              <a:buClr>
                <a:srgbClr val="D672C1"/>
              </a:buClr>
            </a:pPr>
            <a:endParaRPr lang="en-US" dirty="0"/>
          </a:p>
        </p:txBody>
      </p:sp>
      <p:pic>
        <p:nvPicPr>
          <p:cNvPr id="7" name="Content Placeholder 3">
            <a:extLst>
              <a:ext uri="{FF2B5EF4-FFF2-40B4-BE49-F238E27FC236}">
                <a16:creationId xmlns:a16="http://schemas.microsoft.com/office/drawing/2014/main" id="{47739F88-3D19-4A79-8FCE-F10E517F7E5C}"/>
              </a:ext>
            </a:extLst>
          </p:cNvPr>
          <p:cNvPicPr>
            <a:picLocks noChangeAspect="1"/>
          </p:cNvPicPr>
          <p:nvPr/>
        </p:nvPicPr>
        <p:blipFill rotWithShape="1">
          <a:blip r:embed="rId3"/>
          <a:srcRect l="72" r="1" b="1"/>
          <a:stretch/>
        </p:blipFill>
        <p:spPr>
          <a:xfrm>
            <a:off x="4619543" y="10"/>
            <a:ext cx="7572457" cy="6857990"/>
          </a:xfrm>
          <a:prstGeom prst="rect">
            <a:avLst/>
          </a:prstGeom>
        </p:spPr>
      </p:pic>
    </p:spTree>
    <p:extLst>
      <p:ext uri="{BB962C8B-B14F-4D97-AF65-F5344CB8AC3E}">
        <p14:creationId xmlns:p14="http://schemas.microsoft.com/office/powerpoint/2010/main" val="1302556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fade">
                                      <p:cBhvr>
                                        <p:cTn id="49" dur="1000"/>
                                        <p:tgtEl>
                                          <p:spTgt spid="9">
                                            <p:txEl>
                                              <p:pRg st="6" end="6"/>
                                            </p:txEl>
                                          </p:spTgt>
                                        </p:tgtEl>
                                      </p:cBhvr>
                                    </p:animEffect>
                                    <p:anim calcmode="lin" valueType="num">
                                      <p:cBhvr>
                                        <p:cTn id="5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7" end="7"/>
                                            </p:txEl>
                                          </p:spTgt>
                                        </p:tgtEl>
                                        <p:attrNameLst>
                                          <p:attrName>style.visibility</p:attrName>
                                        </p:attrNameLst>
                                      </p:cBhvr>
                                      <p:to>
                                        <p:strVal val="visible"/>
                                      </p:to>
                                    </p:set>
                                    <p:animEffect transition="in" filter="fade">
                                      <p:cBhvr>
                                        <p:cTn id="56" dur="1000"/>
                                        <p:tgtEl>
                                          <p:spTgt spid="9">
                                            <p:txEl>
                                              <p:pRg st="7" end="7"/>
                                            </p:txEl>
                                          </p:spTgt>
                                        </p:tgtEl>
                                      </p:cBhvr>
                                    </p:animEffect>
                                    <p:anim calcmode="lin" valueType="num">
                                      <p:cBhvr>
                                        <p:cTn id="57"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45303F1-AF94-4311-B5EF-A9C5F6D1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38C7C21-8CF2-4E4D-AB76-5DF5EA186FCE}"/>
              </a:ext>
            </a:extLst>
          </p:cNvPr>
          <p:cNvSpPr>
            <a:spLocks noGrp="1"/>
          </p:cNvSpPr>
          <p:nvPr>
            <p:ph type="title"/>
          </p:nvPr>
        </p:nvSpPr>
        <p:spPr>
          <a:xfrm>
            <a:off x="649224" y="645106"/>
            <a:ext cx="6574536" cy="1259894"/>
          </a:xfrm>
        </p:spPr>
        <p:txBody>
          <a:bodyPr>
            <a:normAutofit/>
          </a:bodyPr>
          <a:lstStyle/>
          <a:p>
            <a:r>
              <a:rPr lang="en-US" dirty="0">
                <a:solidFill>
                  <a:srgbClr val="3F4E60"/>
                </a:solidFill>
              </a:rPr>
              <a:t>Diet</a:t>
            </a:r>
          </a:p>
        </p:txBody>
      </p:sp>
      <p:sp>
        <p:nvSpPr>
          <p:cNvPr id="18" name="Rectangle 17">
            <a:extLst>
              <a:ext uri="{FF2B5EF4-FFF2-40B4-BE49-F238E27FC236}">
                <a16:creationId xmlns:a16="http://schemas.microsoft.com/office/drawing/2014/main" id="{11310D98-E16D-4AA1-8834-28F2202C0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F4E60"/>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58BE3C6-961E-4FF3-8B45-52B8491BD13E}"/>
              </a:ext>
            </a:extLst>
          </p:cNvPr>
          <p:cNvSpPr>
            <a:spLocks noGrp="1"/>
          </p:cNvSpPr>
          <p:nvPr>
            <p:ph idx="1"/>
          </p:nvPr>
        </p:nvSpPr>
        <p:spPr>
          <a:xfrm>
            <a:off x="649224" y="2133600"/>
            <a:ext cx="5843813" cy="4079293"/>
          </a:xfrm>
        </p:spPr>
        <p:txBody>
          <a:bodyPr>
            <a:normAutofit/>
          </a:bodyPr>
          <a:lstStyle/>
          <a:p>
            <a:pPr marL="0" indent="0">
              <a:buClr>
                <a:srgbClr val="59EFF0"/>
              </a:buClr>
              <a:buNone/>
            </a:pPr>
            <a:r>
              <a:rPr lang="en-US" sz="2200" dirty="0"/>
              <a:t>Foods that help battle depression:</a:t>
            </a:r>
          </a:p>
          <a:p>
            <a:pPr>
              <a:buClr>
                <a:srgbClr val="59EFF0"/>
              </a:buClr>
            </a:pPr>
            <a:r>
              <a:rPr lang="en-US" sz="2200" dirty="0"/>
              <a:t>Eat omega-3 fatty acids</a:t>
            </a:r>
          </a:p>
          <a:p>
            <a:pPr lvl="1">
              <a:buClr>
                <a:srgbClr val="59EFF0"/>
              </a:buClr>
            </a:pPr>
            <a:r>
              <a:rPr lang="en-US" sz="2200" dirty="0"/>
              <a:t>Fish/fish oil, nuts and seeds, avocados, flaxseed oil, and walnuts</a:t>
            </a:r>
          </a:p>
          <a:p>
            <a:pPr>
              <a:buClr>
                <a:srgbClr val="59EFF0"/>
              </a:buClr>
            </a:pPr>
            <a:r>
              <a:rPr lang="en-US" sz="2200" dirty="0"/>
              <a:t>Cut out sugary drinks. Instead, drink water!</a:t>
            </a:r>
          </a:p>
          <a:p>
            <a:pPr>
              <a:buClr>
                <a:srgbClr val="59EFF0"/>
              </a:buClr>
            </a:pPr>
            <a:r>
              <a:rPr lang="en-US" sz="2200" dirty="0"/>
              <a:t>Limit alcohol intake</a:t>
            </a:r>
          </a:p>
          <a:p>
            <a:pPr>
              <a:buClr>
                <a:srgbClr val="59EFF0"/>
              </a:buClr>
            </a:pPr>
            <a:r>
              <a:rPr lang="en-US" sz="2200" dirty="0"/>
              <a:t>Limit processed foods</a:t>
            </a:r>
          </a:p>
          <a:p>
            <a:pPr marL="0" indent="0">
              <a:buClr>
                <a:srgbClr val="59EFF0"/>
              </a:buClr>
              <a:buNone/>
            </a:pPr>
            <a:endParaRPr lang="en-US" dirty="0"/>
          </a:p>
        </p:txBody>
      </p:sp>
      <p:pic>
        <p:nvPicPr>
          <p:cNvPr id="6" name="Picture 5">
            <a:extLst>
              <a:ext uri="{FF2B5EF4-FFF2-40B4-BE49-F238E27FC236}">
                <a16:creationId xmlns:a16="http://schemas.microsoft.com/office/drawing/2014/main" id="{593C0C22-7FFC-4F4C-8C31-E1EA84855559}"/>
              </a:ext>
            </a:extLst>
          </p:cNvPr>
          <p:cNvPicPr>
            <a:picLocks noChangeAspect="1"/>
          </p:cNvPicPr>
          <p:nvPr/>
        </p:nvPicPr>
        <p:blipFill rotWithShape="1">
          <a:blip r:embed="rId3"/>
          <a:srcRect r="-1" b="7600"/>
          <a:stretch/>
        </p:blipFill>
        <p:spPr>
          <a:xfrm>
            <a:off x="6730699" y="965147"/>
            <a:ext cx="5220591" cy="4927706"/>
          </a:xfrm>
          <a:prstGeom prst="rect">
            <a:avLst/>
          </a:prstGeom>
        </p:spPr>
      </p:pic>
      <p:sp>
        <p:nvSpPr>
          <p:cNvPr id="20" name="Freeform 10">
            <a:extLst>
              <a:ext uri="{FF2B5EF4-FFF2-40B4-BE49-F238E27FC236}">
                <a16:creationId xmlns:a16="http://schemas.microsoft.com/office/drawing/2014/main" id="{5B65E675-687B-4B31-9CB4-880C46205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291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AE5495A-FB67-4949-9187-4FFC578A4626}"/>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dirty="0">
                <a:solidFill>
                  <a:srgbClr val="FEFFFF"/>
                </a:solidFill>
              </a:rPr>
              <a:t>Strategies that would have helped me heal sooner</a:t>
            </a:r>
          </a:p>
        </p:txBody>
      </p:sp>
      <p:sp>
        <p:nvSpPr>
          <p:cNvPr id="3" name="Content Placeholder 2">
            <a:extLst>
              <a:ext uri="{FF2B5EF4-FFF2-40B4-BE49-F238E27FC236}">
                <a16:creationId xmlns:a16="http://schemas.microsoft.com/office/drawing/2014/main" id="{D9C44BC4-B80A-4CEC-B37D-F01983F70851}"/>
              </a:ext>
            </a:extLst>
          </p:cNvPr>
          <p:cNvSpPr>
            <a:spLocks noGrp="1"/>
          </p:cNvSpPr>
          <p:nvPr>
            <p:ph idx="1"/>
          </p:nvPr>
        </p:nvSpPr>
        <p:spPr>
          <a:xfrm>
            <a:off x="541866" y="2032000"/>
            <a:ext cx="7145867" cy="3879222"/>
          </a:xfrm>
        </p:spPr>
        <p:txBody>
          <a:bodyPr>
            <a:normAutofit/>
          </a:bodyPr>
          <a:lstStyle/>
          <a:p>
            <a:pPr>
              <a:buClr>
                <a:srgbClr val="09D1CF"/>
              </a:buClr>
            </a:pPr>
            <a:r>
              <a:rPr lang="en-US" sz="2400" dirty="0">
                <a:solidFill>
                  <a:srgbClr val="FEFFFF"/>
                </a:solidFill>
              </a:rPr>
              <a:t>Having a home visitor </a:t>
            </a:r>
          </a:p>
          <a:p>
            <a:pPr>
              <a:buClr>
                <a:srgbClr val="09D1CF"/>
              </a:buClr>
            </a:pPr>
            <a:r>
              <a:rPr lang="en-US" sz="2400" dirty="0">
                <a:solidFill>
                  <a:srgbClr val="FEFFFF"/>
                </a:solidFill>
              </a:rPr>
              <a:t>Having the right therapist</a:t>
            </a:r>
          </a:p>
          <a:p>
            <a:pPr>
              <a:buClr>
                <a:srgbClr val="09D1CF"/>
              </a:buClr>
            </a:pPr>
            <a:r>
              <a:rPr lang="en-US" sz="2400" dirty="0">
                <a:solidFill>
                  <a:srgbClr val="FEFFFF"/>
                </a:solidFill>
              </a:rPr>
              <a:t>Having a bedtime routine for myself</a:t>
            </a:r>
          </a:p>
          <a:p>
            <a:pPr>
              <a:buClr>
                <a:srgbClr val="09D1CF"/>
              </a:buClr>
            </a:pPr>
            <a:r>
              <a:rPr lang="en-US" sz="2400" dirty="0">
                <a:solidFill>
                  <a:srgbClr val="FEFFFF"/>
                </a:solidFill>
              </a:rPr>
              <a:t>Natural estrogen  </a:t>
            </a:r>
          </a:p>
          <a:p>
            <a:pPr>
              <a:buClr>
                <a:srgbClr val="09D1CF"/>
              </a:buClr>
            </a:pPr>
            <a:r>
              <a:rPr lang="en-US" sz="2400" dirty="0">
                <a:solidFill>
                  <a:srgbClr val="FEFFFF"/>
                </a:solidFill>
              </a:rPr>
              <a:t>Better screening </a:t>
            </a:r>
            <a:r>
              <a:rPr lang="en-US" sz="2400">
                <a:solidFill>
                  <a:srgbClr val="FEFFFF"/>
                </a:solidFill>
              </a:rPr>
              <a:t>and follow through </a:t>
            </a:r>
            <a:r>
              <a:rPr lang="en-US" sz="2400" dirty="0">
                <a:solidFill>
                  <a:srgbClr val="FEFFFF"/>
                </a:solidFill>
              </a:rPr>
              <a:t>during pre/postnatal appointments</a:t>
            </a:r>
          </a:p>
          <a:p>
            <a:pPr>
              <a:buClr>
                <a:srgbClr val="09D1CF"/>
              </a:buClr>
            </a:pPr>
            <a:r>
              <a:rPr lang="en-US" sz="2400" dirty="0">
                <a:solidFill>
                  <a:srgbClr val="FEFFFF"/>
                </a:solidFill>
              </a:rPr>
              <a:t>Knowing about this ahead of time</a:t>
            </a:r>
          </a:p>
        </p:txBody>
      </p:sp>
      <p:pic>
        <p:nvPicPr>
          <p:cNvPr id="4" name="Picture 3">
            <a:extLst>
              <a:ext uri="{FF2B5EF4-FFF2-40B4-BE49-F238E27FC236}">
                <a16:creationId xmlns:a16="http://schemas.microsoft.com/office/drawing/2014/main" id="{CD85D27B-E87A-49E4-B1CB-B2F214D46D07}"/>
              </a:ext>
            </a:extLst>
          </p:cNvPr>
          <p:cNvPicPr>
            <a:picLocks noChangeAspect="1"/>
          </p:cNvPicPr>
          <p:nvPr/>
        </p:nvPicPr>
        <p:blipFill>
          <a:blip r:embed="rId3"/>
          <a:stretch>
            <a:fillRect/>
          </a:stretch>
        </p:blipFill>
        <p:spPr>
          <a:xfrm>
            <a:off x="8637978" y="1267515"/>
            <a:ext cx="3279420" cy="4931458"/>
          </a:xfrm>
          <a:prstGeom prst="rect">
            <a:avLst/>
          </a:prstGeom>
        </p:spPr>
      </p:pic>
    </p:spTree>
    <p:extLst>
      <p:ext uri="{BB962C8B-B14F-4D97-AF65-F5344CB8AC3E}">
        <p14:creationId xmlns:p14="http://schemas.microsoft.com/office/powerpoint/2010/main" val="2797011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4C676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D986810-3BC9-406C-BAA0-5E6B8C3DF98E}"/>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Take care of yourself!</a:t>
            </a:r>
          </a:p>
        </p:txBody>
      </p:sp>
      <p:sp>
        <p:nvSpPr>
          <p:cNvPr id="3" name="Content Placeholder 2">
            <a:extLst>
              <a:ext uri="{FF2B5EF4-FFF2-40B4-BE49-F238E27FC236}">
                <a16:creationId xmlns:a16="http://schemas.microsoft.com/office/drawing/2014/main" id="{553205B9-1F78-40AF-ACD8-F2E52939E95C}"/>
              </a:ext>
            </a:extLst>
          </p:cNvPr>
          <p:cNvSpPr>
            <a:spLocks noGrp="1"/>
          </p:cNvSpPr>
          <p:nvPr>
            <p:ph idx="1"/>
          </p:nvPr>
        </p:nvSpPr>
        <p:spPr>
          <a:xfrm>
            <a:off x="299804" y="2105526"/>
            <a:ext cx="7387930" cy="3805696"/>
          </a:xfrm>
        </p:spPr>
        <p:txBody>
          <a:bodyPr>
            <a:normAutofit/>
          </a:bodyPr>
          <a:lstStyle/>
          <a:p>
            <a:pPr>
              <a:buClr>
                <a:srgbClr val="64BECA"/>
              </a:buClr>
            </a:pPr>
            <a:r>
              <a:rPr lang="en-US" sz="2400" dirty="0">
                <a:solidFill>
                  <a:srgbClr val="FEFFFF"/>
                </a:solidFill>
              </a:rPr>
              <a:t>If you need to leave the room, please do so!</a:t>
            </a:r>
          </a:p>
          <a:p>
            <a:pPr>
              <a:buClr>
                <a:srgbClr val="64BECA"/>
              </a:buClr>
            </a:pPr>
            <a:r>
              <a:rPr lang="en-US" sz="2400" dirty="0">
                <a:solidFill>
                  <a:srgbClr val="FEFFFF"/>
                </a:solidFill>
              </a:rPr>
              <a:t>There is a team here to support us all</a:t>
            </a:r>
          </a:p>
          <a:p>
            <a:pPr>
              <a:buClr>
                <a:srgbClr val="64BECA"/>
              </a:buClr>
            </a:pPr>
            <a:r>
              <a:rPr lang="en-US" sz="2400" dirty="0">
                <a:solidFill>
                  <a:srgbClr val="FEFFFF"/>
                </a:solidFill>
              </a:rPr>
              <a:t>Everyone’s experience with PPD is different</a:t>
            </a:r>
          </a:p>
        </p:txBody>
      </p:sp>
      <p:pic>
        <p:nvPicPr>
          <p:cNvPr id="4" name="Picture 3">
            <a:extLst>
              <a:ext uri="{FF2B5EF4-FFF2-40B4-BE49-F238E27FC236}">
                <a16:creationId xmlns:a16="http://schemas.microsoft.com/office/drawing/2014/main" id="{8C42965C-5B50-4379-9035-06CF45382B4C}"/>
              </a:ext>
            </a:extLst>
          </p:cNvPr>
          <p:cNvPicPr>
            <a:picLocks noChangeAspect="1"/>
          </p:cNvPicPr>
          <p:nvPr/>
        </p:nvPicPr>
        <p:blipFill>
          <a:blip r:embed="rId3"/>
          <a:stretch>
            <a:fillRect/>
          </a:stretch>
        </p:blipFill>
        <p:spPr>
          <a:xfrm>
            <a:off x="7570057" y="2704699"/>
            <a:ext cx="4512533" cy="2346517"/>
          </a:xfrm>
          <a:prstGeom prst="rect">
            <a:avLst/>
          </a:prstGeom>
        </p:spPr>
      </p:pic>
    </p:spTree>
    <p:extLst>
      <p:ext uri="{BB962C8B-B14F-4D97-AF65-F5344CB8AC3E}">
        <p14:creationId xmlns:p14="http://schemas.microsoft.com/office/powerpoint/2010/main" val="3182672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9424D"/>
          </a:solidFill>
          <a:ln>
            <a:noFill/>
          </a:ln>
          <a:effectLst/>
        </p:spPr>
        <p:style>
          <a:lnRef idx="1">
            <a:schemeClr val="accent1"/>
          </a:lnRef>
          <a:fillRef idx="3">
            <a:schemeClr val="accent1"/>
          </a:fillRef>
          <a:effectRef idx="2">
            <a:schemeClr val="accent1"/>
          </a:effectRef>
          <a:fontRef idx="minor">
            <a:schemeClr val="lt1"/>
          </a:fontRef>
        </p:style>
      </p:sp>
      <p:pic>
        <p:nvPicPr>
          <p:cNvPr id="8" name="Content Placeholder 4">
            <a:extLst>
              <a:ext uri="{FF2B5EF4-FFF2-40B4-BE49-F238E27FC236}">
                <a16:creationId xmlns:a16="http://schemas.microsoft.com/office/drawing/2014/main" id="{F9D3D6F7-3216-478E-84EA-23616898F82D}"/>
              </a:ext>
            </a:extLst>
          </p:cNvPr>
          <p:cNvPicPr>
            <a:picLocks noChangeAspect="1"/>
          </p:cNvPicPr>
          <p:nvPr/>
        </p:nvPicPr>
        <p:blipFill>
          <a:blip r:embed="rId3"/>
          <a:stretch>
            <a:fillRect/>
          </a:stretch>
        </p:blipFill>
        <p:spPr>
          <a:xfrm>
            <a:off x="2902141" y="441250"/>
            <a:ext cx="6384669" cy="6416750"/>
          </a:xfrm>
          <a:prstGeom prst="rect">
            <a:avLst/>
          </a:prstGeom>
        </p:spPr>
      </p:pic>
      <p:sp>
        <p:nvSpPr>
          <p:cNvPr id="17"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507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4" name="Rectangle 43">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53385B"/>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567CB17-0998-4232-B48E-5D611493BBEB}"/>
              </a:ext>
            </a:extLst>
          </p:cNvPr>
          <p:cNvSpPr>
            <a:spLocks noGrp="1"/>
          </p:cNvSpPr>
          <p:nvPr>
            <p:ph type="title"/>
          </p:nvPr>
        </p:nvSpPr>
        <p:spPr>
          <a:xfrm>
            <a:off x="309325" y="912859"/>
            <a:ext cx="4196133" cy="1769611"/>
          </a:xfrm>
        </p:spPr>
        <p:txBody>
          <a:bodyPr vert="horz" lIns="91440" tIns="45720" rIns="91440" bIns="45720" rtlCol="0" anchor="b">
            <a:normAutofit/>
          </a:bodyPr>
          <a:lstStyle/>
          <a:p>
            <a:r>
              <a:rPr lang="en-US" sz="4000" dirty="0">
                <a:solidFill>
                  <a:srgbClr val="FEFFFF"/>
                </a:solidFill>
              </a:rPr>
              <a:t>Vision board</a:t>
            </a:r>
          </a:p>
        </p:txBody>
      </p:sp>
      <p:pic>
        <p:nvPicPr>
          <p:cNvPr id="5" name="Picture 4">
            <a:extLst>
              <a:ext uri="{FF2B5EF4-FFF2-40B4-BE49-F238E27FC236}">
                <a16:creationId xmlns:a16="http://schemas.microsoft.com/office/drawing/2014/main" id="{FB026D2F-9F75-4786-A6F6-887BCC3995F9}"/>
              </a:ext>
            </a:extLst>
          </p:cNvPr>
          <p:cNvPicPr>
            <a:picLocks noChangeAspect="1"/>
          </p:cNvPicPr>
          <p:nvPr/>
        </p:nvPicPr>
        <p:blipFill rotWithShape="1">
          <a:blip r:embed="rId3"/>
          <a:srcRect l="7039" r="6791" b="2"/>
          <a:stretch/>
        </p:blipFill>
        <p:spPr>
          <a:xfrm>
            <a:off x="4639732" y="10"/>
            <a:ext cx="7552267" cy="6857990"/>
          </a:xfrm>
          <a:prstGeom prst="rect">
            <a:avLst/>
          </a:prstGeom>
        </p:spPr>
      </p:pic>
    </p:spTree>
    <p:extLst>
      <p:ext uri="{BB962C8B-B14F-4D97-AF65-F5344CB8AC3E}">
        <p14:creationId xmlns:p14="http://schemas.microsoft.com/office/powerpoint/2010/main" val="1329919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D14177-EF1E-4D2D-9B76-38DC8840C705}"/>
              </a:ext>
            </a:extLst>
          </p:cNvPr>
          <p:cNvSpPr>
            <a:spLocks noGrp="1"/>
          </p:cNvSpPr>
          <p:nvPr>
            <p:ph type="title"/>
          </p:nvPr>
        </p:nvSpPr>
        <p:spPr>
          <a:xfrm>
            <a:off x="649224" y="645106"/>
            <a:ext cx="3650279" cy="1259894"/>
          </a:xfrm>
        </p:spPr>
        <p:txBody>
          <a:bodyPr>
            <a:normAutofit/>
          </a:bodyPr>
          <a:lstStyle/>
          <a:p>
            <a:r>
              <a:rPr lang="en-US"/>
              <a:t>Mantras</a:t>
            </a:r>
          </a:p>
        </p:txBody>
      </p:sp>
      <p:sp>
        <p:nvSpPr>
          <p:cNvPr id="20" name="Rectangle 19">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7666651-3E54-4FB6-B53C-77CEA64236AB}"/>
              </a:ext>
            </a:extLst>
          </p:cNvPr>
          <p:cNvSpPr>
            <a:spLocks noGrp="1"/>
          </p:cNvSpPr>
          <p:nvPr>
            <p:ph idx="1"/>
          </p:nvPr>
        </p:nvSpPr>
        <p:spPr>
          <a:xfrm>
            <a:off x="649225" y="1750979"/>
            <a:ext cx="3767132" cy="4571999"/>
          </a:xfrm>
        </p:spPr>
        <p:txBody>
          <a:bodyPr>
            <a:normAutofit fontScale="92500" lnSpcReduction="20000"/>
          </a:bodyPr>
          <a:lstStyle/>
          <a:p>
            <a:pPr>
              <a:lnSpc>
                <a:spcPct val="90000"/>
              </a:lnSpc>
            </a:pPr>
            <a:r>
              <a:rPr lang="en-US" sz="2400" dirty="0"/>
              <a:t>Write Your Own Mantra:</a:t>
            </a:r>
          </a:p>
          <a:p>
            <a:pPr lvl="1">
              <a:lnSpc>
                <a:spcPct val="90000"/>
              </a:lnSpc>
            </a:pPr>
            <a:r>
              <a:rPr lang="en-US" sz="2400" dirty="0"/>
              <a:t>“I am enough”</a:t>
            </a:r>
          </a:p>
          <a:p>
            <a:pPr lvl="1">
              <a:lnSpc>
                <a:spcPct val="90000"/>
              </a:lnSpc>
            </a:pPr>
            <a:r>
              <a:rPr lang="en-US" sz="2400" dirty="0"/>
              <a:t>“I will be OK.”</a:t>
            </a:r>
          </a:p>
          <a:p>
            <a:pPr lvl="1">
              <a:lnSpc>
                <a:spcPct val="90000"/>
              </a:lnSpc>
            </a:pPr>
            <a:r>
              <a:rPr lang="en-US" sz="2400" dirty="0"/>
              <a:t>“I can be healthy.”</a:t>
            </a:r>
          </a:p>
          <a:p>
            <a:pPr lvl="1">
              <a:lnSpc>
                <a:spcPct val="90000"/>
              </a:lnSpc>
            </a:pPr>
            <a:r>
              <a:rPr lang="en-US" sz="2400" dirty="0"/>
              <a:t>“I am grateful for my life.”</a:t>
            </a:r>
          </a:p>
          <a:p>
            <a:pPr lvl="1">
              <a:lnSpc>
                <a:spcPct val="90000"/>
              </a:lnSpc>
            </a:pPr>
            <a:r>
              <a:rPr lang="en-US" sz="2400" dirty="0"/>
              <a:t>“I believe in myself.”</a:t>
            </a:r>
          </a:p>
          <a:p>
            <a:pPr lvl="1">
              <a:lnSpc>
                <a:spcPct val="90000"/>
              </a:lnSpc>
            </a:pPr>
            <a:r>
              <a:rPr lang="en-US" sz="2400" dirty="0"/>
              <a:t>“This is temporary. I am strong”</a:t>
            </a:r>
          </a:p>
          <a:p>
            <a:pPr lvl="1">
              <a:lnSpc>
                <a:spcPct val="90000"/>
              </a:lnSpc>
            </a:pPr>
            <a:r>
              <a:rPr lang="en-US" sz="2400" dirty="0"/>
              <a:t>“I am breathing in, I am breathing out.”</a:t>
            </a:r>
          </a:p>
          <a:p>
            <a:pPr lvl="1">
              <a:lnSpc>
                <a:spcPct val="90000"/>
              </a:lnSpc>
            </a:pPr>
            <a:r>
              <a:rPr lang="en-US" sz="2400" dirty="0"/>
              <a:t>“I am not afraid.”</a:t>
            </a:r>
          </a:p>
          <a:p>
            <a:pPr lvl="1">
              <a:lnSpc>
                <a:spcPct val="90000"/>
              </a:lnSpc>
            </a:pPr>
            <a:r>
              <a:rPr lang="en-US" sz="2400" dirty="0"/>
              <a:t>“Say yes to new adventures.”</a:t>
            </a:r>
          </a:p>
          <a:p>
            <a:pPr marL="457200" lvl="1" indent="0">
              <a:lnSpc>
                <a:spcPct val="90000"/>
              </a:lnSpc>
              <a:buNone/>
            </a:pPr>
            <a:endParaRPr lang="en-US" sz="1700" dirty="0"/>
          </a:p>
          <a:p>
            <a:pPr lvl="1">
              <a:lnSpc>
                <a:spcPct val="90000"/>
              </a:lnSpc>
            </a:pPr>
            <a:endParaRPr lang="en-US" sz="1700" dirty="0"/>
          </a:p>
        </p:txBody>
      </p:sp>
      <p:sp>
        <p:nvSpPr>
          <p:cNvPr id="22"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5751D0B-9957-46DB-B5F0-F0ACD7E26141}"/>
              </a:ext>
            </a:extLst>
          </p:cNvPr>
          <p:cNvPicPr>
            <a:picLocks noChangeAspect="1"/>
          </p:cNvPicPr>
          <p:nvPr/>
        </p:nvPicPr>
        <p:blipFill rotWithShape="1">
          <a:blip r:embed="rId3"/>
          <a:srcRect l="11430" r="14816" b="2"/>
          <a:stretch/>
        </p:blipFill>
        <p:spPr>
          <a:xfrm>
            <a:off x="4619543" y="10"/>
            <a:ext cx="7572457" cy="6853242"/>
          </a:xfrm>
          <a:prstGeom prst="rect">
            <a:avLst/>
          </a:prstGeom>
        </p:spPr>
      </p:pic>
    </p:spTree>
    <p:extLst>
      <p:ext uri="{BB962C8B-B14F-4D97-AF65-F5344CB8AC3E}">
        <p14:creationId xmlns:p14="http://schemas.microsoft.com/office/powerpoint/2010/main" val="3197465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BBBD71A-054A-4E6E-9586-9816832CA2E9}"/>
              </a:ext>
            </a:extLst>
          </p:cNvPr>
          <p:cNvSpPr>
            <a:spLocks noGrp="1"/>
          </p:cNvSpPr>
          <p:nvPr>
            <p:ph type="title"/>
          </p:nvPr>
        </p:nvSpPr>
        <p:spPr>
          <a:xfrm>
            <a:off x="649224" y="645106"/>
            <a:ext cx="3650279" cy="1259894"/>
          </a:xfrm>
        </p:spPr>
        <p:txBody>
          <a:bodyPr>
            <a:normAutofit/>
          </a:bodyPr>
          <a:lstStyle/>
          <a:p>
            <a:r>
              <a:rPr lang="en-US" dirty="0">
                <a:solidFill>
                  <a:srgbClr val="374E32"/>
                </a:solidFill>
              </a:rPr>
              <a:t>Resources</a:t>
            </a:r>
          </a:p>
        </p:txBody>
      </p:sp>
      <p:sp>
        <p:nvSpPr>
          <p:cNvPr id="20" name="Rectangle 19">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74E3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1F7127C-F148-4213-A88D-674C747DF797}"/>
              </a:ext>
            </a:extLst>
          </p:cNvPr>
          <p:cNvSpPr>
            <a:spLocks noGrp="1"/>
          </p:cNvSpPr>
          <p:nvPr>
            <p:ph idx="1"/>
          </p:nvPr>
        </p:nvSpPr>
        <p:spPr>
          <a:xfrm>
            <a:off x="649224" y="1583871"/>
            <a:ext cx="4885814" cy="4629023"/>
          </a:xfrm>
        </p:spPr>
        <p:txBody>
          <a:bodyPr>
            <a:normAutofit/>
          </a:bodyPr>
          <a:lstStyle/>
          <a:p>
            <a:pPr marL="0" indent="0">
              <a:lnSpc>
                <a:spcPct val="90000"/>
              </a:lnSpc>
              <a:buClr>
                <a:srgbClr val="ED23C5"/>
              </a:buClr>
              <a:buNone/>
            </a:pPr>
            <a:endParaRPr lang="en-US" sz="1600" dirty="0">
              <a:hlinkClick r:id="rId3"/>
            </a:endParaRPr>
          </a:p>
          <a:p>
            <a:pPr>
              <a:lnSpc>
                <a:spcPct val="90000"/>
              </a:lnSpc>
              <a:buClr>
                <a:srgbClr val="ED23C5"/>
              </a:buClr>
            </a:pPr>
            <a:r>
              <a:rPr lang="en-US" sz="2400" dirty="0"/>
              <a:t>Postpartum Progress</a:t>
            </a:r>
          </a:p>
          <a:p>
            <a:pPr lvl="1">
              <a:lnSpc>
                <a:spcPct val="90000"/>
              </a:lnSpc>
              <a:buClr>
                <a:srgbClr val="ED23C5"/>
              </a:buClr>
            </a:pPr>
            <a:r>
              <a:rPr lang="en-US" sz="1900" dirty="0"/>
              <a:t>https://postpartumprogress.com/</a:t>
            </a:r>
          </a:p>
          <a:p>
            <a:pPr>
              <a:lnSpc>
                <a:spcPct val="90000"/>
              </a:lnSpc>
              <a:buClr>
                <a:srgbClr val="ED23C5"/>
              </a:buClr>
            </a:pPr>
            <a:r>
              <a:rPr lang="en-US" sz="2400" dirty="0"/>
              <a:t>Postpartum Support International</a:t>
            </a:r>
          </a:p>
          <a:p>
            <a:pPr lvl="1">
              <a:lnSpc>
                <a:spcPct val="90000"/>
              </a:lnSpc>
              <a:buClr>
                <a:srgbClr val="ED23C5"/>
              </a:buClr>
            </a:pPr>
            <a:r>
              <a:rPr lang="en-US" sz="2000" dirty="0"/>
              <a:t>https://www.postpartum.net/</a:t>
            </a:r>
          </a:p>
          <a:p>
            <a:pPr>
              <a:lnSpc>
                <a:spcPct val="90000"/>
              </a:lnSpc>
              <a:buClr>
                <a:srgbClr val="ED23C5"/>
              </a:buClr>
            </a:pPr>
            <a:r>
              <a:rPr lang="en-US" sz="2400" dirty="0"/>
              <a:t>Mayo Clinic</a:t>
            </a:r>
          </a:p>
          <a:p>
            <a:pPr>
              <a:lnSpc>
                <a:spcPct val="90000"/>
              </a:lnSpc>
              <a:buClr>
                <a:srgbClr val="ED23C5"/>
              </a:buClr>
            </a:pPr>
            <a:r>
              <a:rPr lang="en-US" sz="2400" dirty="0"/>
              <a:t>American Psychological Association </a:t>
            </a:r>
            <a:endParaRPr lang="en-US" sz="2400" dirty="0">
              <a:hlinkClick r:id="rId3"/>
            </a:endParaRPr>
          </a:p>
          <a:p>
            <a:pPr>
              <a:lnSpc>
                <a:spcPct val="90000"/>
              </a:lnSpc>
              <a:buClr>
                <a:srgbClr val="ED23C5"/>
              </a:buClr>
            </a:pPr>
            <a:r>
              <a:rPr lang="en-US" sz="2400" dirty="0"/>
              <a:t>Postpartum Wellness Center</a:t>
            </a:r>
          </a:p>
          <a:p>
            <a:pPr lvl="1">
              <a:lnSpc>
                <a:spcPct val="90000"/>
              </a:lnSpc>
              <a:buClr>
                <a:srgbClr val="ED23C5"/>
              </a:buClr>
            </a:pPr>
            <a:r>
              <a:rPr lang="en-US" sz="2000" dirty="0"/>
              <a:t>Kate </a:t>
            </a:r>
            <a:r>
              <a:rPr lang="en-US" sz="2000" dirty="0" err="1"/>
              <a:t>Kripke</a:t>
            </a:r>
            <a:r>
              <a:rPr lang="en-US" sz="2000" dirty="0"/>
              <a:t>, LCSW</a:t>
            </a:r>
          </a:p>
        </p:txBody>
      </p:sp>
      <p:pic>
        <p:nvPicPr>
          <p:cNvPr id="4" name="Picture 3">
            <a:extLst>
              <a:ext uri="{FF2B5EF4-FFF2-40B4-BE49-F238E27FC236}">
                <a16:creationId xmlns:a16="http://schemas.microsoft.com/office/drawing/2014/main" id="{7158CAE7-60F4-4C47-BB92-5D4BF8045626}"/>
              </a:ext>
            </a:extLst>
          </p:cNvPr>
          <p:cNvPicPr>
            <a:picLocks noChangeAspect="1"/>
          </p:cNvPicPr>
          <p:nvPr/>
        </p:nvPicPr>
        <p:blipFill rotWithShape="1">
          <a:blip r:embed="rId4"/>
          <a:srcRect l="8692" r="25564"/>
          <a:stretch/>
        </p:blipFill>
        <p:spPr>
          <a:xfrm>
            <a:off x="5194331" y="640080"/>
            <a:ext cx="5804001" cy="5252773"/>
          </a:xfrm>
          <a:prstGeom prst="rect">
            <a:avLst/>
          </a:prstGeom>
        </p:spPr>
      </p:pic>
      <p:sp>
        <p:nvSpPr>
          <p:cNvPr id="22"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259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75" name="Group 134">
            <a:extLst>
              <a:ext uri="{FF2B5EF4-FFF2-40B4-BE49-F238E27FC236}">
                <a16:creationId xmlns:a16="http://schemas.microsoft.com/office/drawing/2014/main" id="{6884825E-EC03-4722-8283-74EC8EECC4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6" name="Freeform 11">
              <a:extLst>
                <a:ext uri="{FF2B5EF4-FFF2-40B4-BE49-F238E27FC236}">
                  <a16:creationId xmlns:a16="http://schemas.microsoft.com/office/drawing/2014/main" id="{C04A4164-FDD3-4AE9-8129-4E1B921E2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242BA971-550B-4D73-A876-FA172A0C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F52F4EE2-AD57-433A-87C2-B1418FE22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418466F3-BDB0-4394-BA4A-CF39BF690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9B5012CA-30F7-4EAF-9345-0EC48D013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F1CEB021-8D0F-48F1-947A-7F206BE2D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03D5F265-52CB-44C4-AC6C-690E2BAFF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AC865DC3-14CF-426B-B727-540299B5F8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28D0689D-31AE-4EAE-8B89-90DCD47F1B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17172BB3-0B74-4B5A-B1FC-09313DAC3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24BF584C-D8EA-4C47-98AB-CDD5EB007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124EB1F1-5E4E-4599-A171-9D7792022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76" name="Group 148">
            <a:extLst>
              <a:ext uri="{FF2B5EF4-FFF2-40B4-BE49-F238E27FC236}">
                <a16:creationId xmlns:a16="http://schemas.microsoft.com/office/drawing/2014/main" id="{2209368F-1AD1-453A-8026-F04870973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0" name="Freeform 27">
              <a:extLst>
                <a:ext uri="{FF2B5EF4-FFF2-40B4-BE49-F238E27FC236}">
                  <a16:creationId xmlns:a16="http://schemas.microsoft.com/office/drawing/2014/main" id="{0E69BFA4-17AB-4ABA-8D3C-631A60BE0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4292D11E-0C01-4D2E-B100-948220935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A3A4E547-348A-4729-AC00-1E84D8AD9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AE8EC33A-BF4E-4E28-A2F7-033DBBC9D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38008CFA-8ADB-4AAB-8B54-AB4FE356C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F204F925-C7EB-4729-AB29-7487C8ED8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1B850771-3B79-4C27-9CC3-3CBFA90C0F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565B2F18-C5EF-495D-AF6F-226B7CA9D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BCA4A062-5E82-4F21-BEBB-7E3C4405C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85F9DBD7-D46E-42F2-96B1-B9EE44691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098B143F-4C52-4FCA-AC4A-E9BEA91C7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A3617AF3-1F02-4D51-9908-2C09CAAB0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7" name="Rectangle 162">
            <a:extLst>
              <a:ext uri="{FF2B5EF4-FFF2-40B4-BE49-F238E27FC236}">
                <a16:creationId xmlns:a16="http://schemas.microsoft.com/office/drawing/2014/main" id="{76CA6318-3044-4469-954D-B2AD9DE3B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8" name="Freeform 6">
            <a:extLst>
              <a:ext uri="{FF2B5EF4-FFF2-40B4-BE49-F238E27FC236}">
                <a16:creationId xmlns:a16="http://schemas.microsoft.com/office/drawing/2014/main" id="{56320D52-458E-414C-8DAD-A51E40CC4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79" name="Rectangle 166">
            <a:extLst>
              <a:ext uri="{FF2B5EF4-FFF2-40B4-BE49-F238E27FC236}">
                <a16:creationId xmlns:a16="http://schemas.microsoft.com/office/drawing/2014/main" id="{602954AE-9670-4E56-8CB0-AB06DFE20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68">
            <a:extLst>
              <a:ext uri="{FF2B5EF4-FFF2-40B4-BE49-F238E27FC236}">
                <a16:creationId xmlns:a16="http://schemas.microsoft.com/office/drawing/2014/main" id="{FE7749EF-FB90-46D4-8C3B-120089F98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rgbClr val="5B433B"/>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978D9BD-F37C-4AA6-8B94-CEDF26D1D7E7}"/>
              </a:ext>
            </a:extLst>
          </p:cNvPr>
          <p:cNvSpPr>
            <a:spLocks noGrp="1"/>
          </p:cNvSpPr>
          <p:nvPr>
            <p:ph type="title"/>
          </p:nvPr>
        </p:nvSpPr>
        <p:spPr>
          <a:xfrm>
            <a:off x="540279" y="967417"/>
            <a:ext cx="5280460" cy="3943250"/>
          </a:xfrm>
        </p:spPr>
        <p:txBody>
          <a:bodyPr vert="horz" lIns="91440" tIns="45720" rIns="91440" bIns="45720" rtlCol="0" anchor="b">
            <a:normAutofit/>
          </a:bodyPr>
          <a:lstStyle/>
          <a:p>
            <a:r>
              <a:rPr lang="en-US" sz="4000" dirty="0">
                <a:solidFill>
                  <a:srgbClr val="FEFFFF"/>
                </a:solidFill>
              </a:rPr>
              <a:t>PAT curriculum </a:t>
            </a:r>
          </a:p>
        </p:txBody>
      </p:sp>
      <p:pic>
        <p:nvPicPr>
          <p:cNvPr id="11" name="Content Placeholder 6">
            <a:extLst>
              <a:ext uri="{FF2B5EF4-FFF2-40B4-BE49-F238E27FC236}">
                <a16:creationId xmlns:a16="http://schemas.microsoft.com/office/drawing/2014/main" id="{BFFB8B8D-22E0-4559-A090-BFACDF5346B2}"/>
              </a:ext>
            </a:extLst>
          </p:cNvPr>
          <p:cNvPicPr>
            <a:picLocks noChangeAspect="1"/>
          </p:cNvPicPr>
          <p:nvPr/>
        </p:nvPicPr>
        <p:blipFill rotWithShape="1">
          <a:blip r:embed="rId3"/>
          <a:srcRect l="16265" t="13617" r="25549"/>
          <a:stretch/>
        </p:blipFill>
        <p:spPr>
          <a:xfrm>
            <a:off x="6820533" y="15406"/>
            <a:ext cx="4259788" cy="3399197"/>
          </a:xfrm>
          <a:prstGeom prst="rect">
            <a:avLst/>
          </a:prstGeom>
        </p:spPr>
      </p:pic>
      <p:sp>
        <p:nvSpPr>
          <p:cNvPr id="181" name="Freeform 27">
            <a:extLst>
              <a:ext uri="{FF2B5EF4-FFF2-40B4-BE49-F238E27FC236}">
                <a16:creationId xmlns:a16="http://schemas.microsoft.com/office/drawing/2014/main" id="{70EC8911-C0E2-4FE0-ADD3-FB0AA8F42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49A11F29-D6E0-4389-AFEC-A7C41ABF9300}"/>
              </a:ext>
            </a:extLst>
          </p:cNvPr>
          <p:cNvPicPr>
            <a:picLocks noChangeAspect="1"/>
          </p:cNvPicPr>
          <p:nvPr/>
        </p:nvPicPr>
        <p:blipFill rotWithShape="1">
          <a:blip r:embed="rId4"/>
          <a:srcRect l="16457" t="14045" r="25806" b="-943"/>
          <a:stretch/>
        </p:blipFill>
        <p:spPr>
          <a:xfrm>
            <a:off x="6981856" y="3551676"/>
            <a:ext cx="4098465" cy="3315547"/>
          </a:xfrm>
          <a:prstGeom prst="rect">
            <a:avLst/>
          </a:prstGeom>
        </p:spPr>
      </p:pic>
    </p:spTree>
    <p:extLst>
      <p:ext uri="{BB962C8B-B14F-4D97-AF65-F5344CB8AC3E}">
        <p14:creationId xmlns:p14="http://schemas.microsoft.com/office/powerpoint/2010/main" val="107292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4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DE9B0E3-247B-46F2-BAC1-77686DE4BF19}"/>
              </a:ext>
            </a:extLst>
          </p:cNvPr>
          <p:cNvPicPr>
            <a:picLocks noChangeAspect="1"/>
          </p:cNvPicPr>
          <p:nvPr/>
        </p:nvPicPr>
        <p:blipFill>
          <a:blip r:embed="rId3"/>
          <a:stretch>
            <a:fillRect/>
          </a:stretch>
        </p:blipFill>
        <p:spPr>
          <a:xfrm>
            <a:off x="1193359" y="643467"/>
            <a:ext cx="1980522" cy="2475653"/>
          </a:xfrm>
          <a:prstGeom prst="rect">
            <a:avLst/>
          </a:prstGeom>
        </p:spPr>
      </p:pic>
      <p:sp>
        <p:nvSpPr>
          <p:cNvPr id="30" name="Rectangle 2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2823D45-3057-427A-8764-F21ED8D477EF}"/>
              </a:ext>
            </a:extLst>
          </p:cNvPr>
          <p:cNvPicPr>
            <a:picLocks noChangeAspect="1"/>
          </p:cNvPicPr>
          <p:nvPr/>
        </p:nvPicPr>
        <p:blipFill>
          <a:blip r:embed="rId4"/>
          <a:stretch>
            <a:fillRect/>
          </a:stretch>
        </p:blipFill>
        <p:spPr>
          <a:xfrm>
            <a:off x="1350114" y="3748194"/>
            <a:ext cx="1649813" cy="2471631"/>
          </a:xfrm>
          <a:prstGeom prst="rect">
            <a:avLst/>
          </a:prstGeom>
        </p:spPr>
      </p:pic>
      <p:sp>
        <p:nvSpPr>
          <p:cNvPr id="32" name="Rectangle 3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3">
            <a:extLst>
              <a:ext uri="{FF2B5EF4-FFF2-40B4-BE49-F238E27FC236}">
                <a16:creationId xmlns:a16="http://schemas.microsoft.com/office/drawing/2014/main" id="{9BF9FA01-8D6B-4AB2-BB56-C01A52AE3189}"/>
              </a:ext>
            </a:extLst>
          </p:cNvPr>
          <p:cNvPicPr>
            <a:picLocks noChangeAspect="1"/>
          </p:cNvPicPr>
          <p:nvPr/>
        </p:nvPicPr>
        <p:blipFill>
          <a:blip r:embed="rId5"/>
          <a:stretch>
            <a:fillRect/>
          </a:stretch>
        </p:blipFill>
        <p:spPr>
          <a:xfrm>
            <a:off x="4381676" y="933797"/>
            <a:ext cx="3252903" cy="5004466"/>
          </a:xfrm>
          <a:prstGeom prst="rect">
            <a:avLst/>
          </a:prstGeom>
        </p:spPr>
      </p:pic>
      <p:sp>
        <p:nvSpPr>
          <p:cNvPr id="34" name="Rectangle 33">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0737C9-3522-411A-98E9-62B01D17B848}"/>
              </a:ext>
            </a:extLst>
          </p:cNvPr>
          <p:cNvPicPr>
            <a:picLocks noChangeAspect="1"/>
          </p:cNvPicPr>
          <p:nvPr/>
        </p:nvPicPr>
        <p:blipFill>
          <a:blip r:embed="rId6"/>
          <a:stretch>
            <a:fillRect/>
          </a:stretch>
        </p:blipFill>
        <p:spPr>
          <a:xfrm>
            <a:off x="8313518" y="983444"/>
            <a:ext cx="3252903" cy="4905171"/>
          </a:xfrm>
          <a:prstGeom prst="rect">
            <a:avLst/>
          </a:prstGeom>
        </p:spPr>
      </p:pic>
    </p:spTree>
    <p:extLst>
      <p:ext uri="{BB962C8B-B14F-4D97-AF65-F5344CB8AC3E}">
        <p14:creationId xmlns:p14="http://schemas.microsoft.com/office/powerpoint/2010/main" val="2199213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52F95-0A14-430C-834A-77178A6941A6}"/>
              </a:ext>
            </a:extLst>
          </p:cNvPr>
          <p:cNvPicPr>
            <a:picLocks noChangeAspect="1"/>
          </p:cNvPicPr>
          <p:nvPr/>
        </p:nvPicPr>
        <p:blipFill rotWithShape="1">
          <a:blip r:embed="rId3"/>
          <a:srcRect l="15469" r="13872"/>
          <a:stretch/>
        </p:blipFill>
        <p:spPr>
          <a:xfrm>
            <a:off x="0" y="10"/>
            <a:ext cx="7370057" cy="6857990"/>
          </a:xfrm>
          <a:prstGeom prst="rect">
            <a:avLst/>
          </a:prstGeom>
        </p:spPr>
      </p:pic>
      <p:pic>
        <p:nvPicPr>
          <p:cNvPr id="2" name="Picture 1">
            <a:extLst>
              <a:ext uri="{FF2B5EF4-FFF2-40B4-BE49-F238E27FC236}">
                <a16:creationId xmlns:a16="http://schemas.microsoft.com/office/drawing/2014/main" id="{9EC28F26-6834-4259-BF1C-CE71AEC9FD99}"/>
              </a:ext>
            </a:extLst>
          </p:cNvPr>
          <p:cNvPicPr>
            <a:picLocks noChangeAspect="1"/>
          </p:cNvPicPr>
          <p:nvPr/>
        </p:nvPicPr>
        <p:blipFill rotWithShape="1">
          <a:blip r:embed="rId4"/>
          <a:srcRect l="5919" r="2235" b="1"/>
          <a:stretch/>
        </p:blipFill>
        <p:spPr>
          <a:xfrm>
            <a:off x="7534656" y="1"/>
            <a:ext cx="4657344" cy="3346704"/>
          </a:xfrm>
          <a:prstGeom prst="rect">
            <a:avLst/>
          </a:prstGeom>
        </p:spPr>
      </p:pic>
      <p:pic>
        <p:nvPicPr>
          <p:cNvPr id="5" name="Picture 4">
            <a:extLst>
              <a:ext uri="{FF2B5EF4-FFF2-40B4-BE49-F238E27FC236}">
                <a16:creationId xmlns:a16="http://schemas.microsoft.com/office/drawing/2014/main" id="{BEA30B5C-293A-4E45-BBA2-78BFF57DD9E7}"/>
              </a:ext>
            </a:extLst>
          </p:cNvPr>
          <p:cNvPicPr>
            <a:picLocks noChangeAspect="1"/>
          </p:cNvPicPr>
          <p:nvPr/>
        </p:nvPicPr>
        <p:blipFill rotWithShape="1">
          <a:blip r:embed="rId5"/>
          <a:srcRect r="11282" b="-3"/>
          <a:stretch/>
        </p:blipFill>
        <p:spPr>
          <a:xfrm>
            <a:off x="7534654" y="3511296"/>
            <a:ext cx="4657346" cy="3346704"/>
          </a:xfrm>
          <a:prstGeom prst="rect">
            <a:avLst/>
          </a:prstGeom>
        </p:spPr>
      </p:pic>
      <p:sp>
        <p:nvSpPr>
          <p:cNvPr id="4" name="TextBox 3">
            <a:extLst>
              <a:ext uri="{FF2B5EF4-FFF2-40B4-BE49-F238E27FC236}">
                <a16:creationId xmlns:a16="http://schemas.microsoft.com/office/drawing/2014/main" id="{362C31F7-9873-466F-B34F-3908A642FBB2}"/>
              </a:ext>
            </a:extLst>
          </p:cNvPr>
          <p:cNvSpPr txBox="1"/>
          <p:nvPr/>
        </p:nvSpPr>
        <p:spPr>
          <a:xfrm>
            <a:off x="2588080" y="5894613"/>
            <a:ext cx="6067424" cy="600164"/>
          </a:xfrm>
          <a:prstGeom prst="rect">
            <a:avLst/>
          </a:prstGeom>
          <a:noFill/>
        </p:spPr>
        <p:txBody>
          <a:bodyPr wrap="square" rtlCol="0">
            <a:spAutoFit/>
          </a:bodyPr>
          <a:lstStyle/>
          <a:p>
            <a:r>
              <a:rPr lang="en-US" sz="3300" b="1" dirty="0">
                <a:solidFill>
                  <a:schemeClr val="bg1"/>
                </a:solidFill>
                <a:latin typeface="Dubai Medium" panose="020B0603030403030204" pitchFamily="34" charset="-78"/>
                <a:cs typeface="Dubai Medium" panose="020B0603030403030204" pitchFamily="34" charset="-78"/>
              </a:rPr>
              <a:t>Thank you!</a:t>
            </a:r>
          </a:p>
        </p:txBody>
      </p:sp>
    </p:spTree>
    <p:extLst>
      <p:ext uri="{BB962C8B-B14F-4D97-AF65-F5344CB8AC3E}">
        <p14:creationId xmlns:p14="http://schemas.microsoft.com/office/powerpoint/2010/main" val="3423226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Rectangle 54">
            <a:extLst>
              <a:ext uri="{FF2B5EF4-FFF2-40B4-BE49-F238E27FC236}">
                <a16:creationId xmlns:a16="http://schemas.microsoft.com/office/drawing/2014/main" id="{AA22AB8F-8672-4CA8-8E57-FDB5A32F1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457164"/>
          </a:solidFill>
          <a:ln>
            <a:noFill/>
          </a:ln>
          <a:effectLst/>
        </p:spPr>
        <p:style>
          <a:lnRef idx="1">
            <a:schemeClr val="accent1"/>
          </a:lnRef>
          <a:fillRef idx="3">
            <a:schemeClr val="accent1"/>
          </a:fillRef>
          <a:effectRef idx="2">
            <a:schemeClr val="accent1"/>
          </a:effectRef>
          <a:fontRef idx="minor">
            <a:schemeClr val="lt1"/>
          </a:fontRef>
        </p:style>
      </p:sp>
      <p:pic>
        <p:nvPicPr>
          <p:cNvPr id="47" name="Content Placeholder 5">
            <a:extLst>
              <a:ext uri="{FF2B5EF4-FFF2-40B4-BE49-F238E27FC236}">
                <a16:creationId xmlns:a16="http://schemas.microsoft.com/office/drawing/2014/main" id="{82A6B01A-8030-4BDD-BC3E-75A9A168D759}"/>
              </a:ext>
            </a:extLst>
          </p:cNvPr>
          <p:cNvPicPr>
            <a:picLocks noChangeAspect="1"/>
          </p:cNvPicPr>
          <p:nvPr/>
        </p:nvPicPr>
        <p:blipFill rotWithShape="1">
          <a:blip r:embed="rId3"/>
          <a:srcRect r="22963"/>
          <a:stretch/>
        </p:blipFill>
        <p:spPr>
          <a:xfrm>
            <a:off x="7843838" y="10"/>
            <a:ext cx="4348161" cy="6857990"/>
          </a:xfrm>
          <a:prstGeom prst="rect">
            <a:avLst/>
          </a:prstGeom>
        </p:spPr>
      </p:pic>
      <p:sp>
        <p:nvSpPr>
          <p:cNvPr id="57"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16335D8-9199-4938-997A-D5287E812DBA}"/>
              </a:ext>
            </a:extLst>
          </p:cNvPr>
          <p:cNvSpPr>
            <a:spLocks noGrp="1"/>
          </p:cNvSpPr>
          <p:nvPr>
            <p:ph type="title"/>
          </p:nvPr>
        </p:nvSpPr>
        <p:spPr>
          <a:xfrm>
            <a:off x="541867" y="787400"/>
            <a:ext cx="7145866" cy="778933"/>
          </a:xfrm>
        </p:spPr>
        <p:txBody>
          <a:bodyPr anchor="ctr">
            <a:normAutofit/>
          </a:bodyPr>
          <a:lstStyle/>
          <a:p>
            <a:r>
              <a:rPr lang="en-US" sz="3200" dirty="0">
                <a:solidFill>
                  <a:srgbClr val="FEFFFF"/>
                </a:solidFill>
              </a:rPr>
              <a:t>My story</a:t>
            </a:r>
          </a:p>
        </p:txBody>
      </p:sp>
      <p:sp>
        <p:nvSpPr>
          <p:cNvPr id="48" name="Content Placeholder 10">
            <a:extLst>
              <a:ext uri="{FF2B5EF4-FFF2-40B4-BE49-F238E27FC236}">
                <a16:creationId xmlns:a16="http://schemas.microsoft.com/office/drawing/2014/main" id="{7C96E074-4F00-4E98-AD8F-DCEBCB5EC564}"/>
              </a:ext>
            </a:extLst>
          </p:cNvPr>
          <p:cNvSpPr>
            <a:spLocks noGrp="1"/>
          </p:cNvSpPr>
          <p:nvPr>
            <p:ph idx="1"/>
          </p:nvPr>
        </p:nvSpPr>
        <p:spPr>
          <a:xfrm>
            <a:off x="541866" y="2032000"/>
            <a:ext cx="5033961" cy="3879222"/>
          </a:xfrm>
        </p:spPr>
        <p:txBody>
          <a:bodyPr>
            <a:normAutofit/>
          </a:bodyPr>
          <a:lstStyle/>
          <a:p>
            <a:pPr>
              <a:buClr>
                <a:srgbClr val="3E8EEB"/>
              </a:buClr>
            </a:pPr>
            <a:r>
              <a:rPr lang="en-US" sz="2400" dirty="0">
                <a:solidFill>
                  <a:srgbClr val="FEFFFF"/>
                </a:solidFill>
              </a:rPr>
              <a:t>“I watch as my family and friends dote over her and it pains me. I feel like a horrible mother for not loving her the way everyone else did.” </a:t>
            </a:r>
          </a:p>
        </p:txBody>
      </p:sp>
    </p:spTree>
    <p:extLst>
      <p:ext uri="{BB962C8B-B14F-4D97-AF65-F5344CB8AC3E}">
        <p14:creationId xmlns:p14="http://schemas.microsoft.com/office/powerpoint/2010/main" val="101775710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77EE39-7245-4F4E-ADC9-C885AE86ABEA}"/>
              </a:ext>
            </a:extLst>
          </p:cNvPr>
          <p:cNvSpPr>
            <a:spLocks noGrp="1"/>
          </p:cNvSpPr>
          <p:nvPr>
            <p:ph type="title"/>
          </p:nvPr>
        </p:nvSpPr>
        <p:spPr>
          <a:xfrm>
            <a:off x="604157" y="522514"/>
            <a:ext cx="3695346" cy="1382486"/>
          </a:xfrm>
        </p:spPr>
        <p:txBody>
          <a:bodyPr>
            <a:normAutofit/>
          </a:bodyPr>
          <a:lstStyle/>
          <a:p>
            <a:r>
              <a:rPr lang="en-US" dirty="0">
                <a:solidFill>
                  <a:schemeClr val="tx1"/>
                </a:solidFill>
              </a:rPr>
              <a:t>Postpartum depression</a:t>
            </a:r>
          </a:p>
        </p:txBody>
      </p:sp>
      <p:sp>
        <p:nvSpPr>
          <p:cNvPr id="3" name="Content Placeholder 2">
            <a:extLst>
              <a:ext uri="{FF2B5EF4-FFF2-40B4-BE49-F238E27FC236}">
                <a16:creationId xmlns:a16="http://schemas.microsoft.com/office/drawing/2014/main" id="{44881C5F-DD08-4858-B75E-106BF822A496}"/>
              </a:ext>
            </a:extLst>
          </p:cNvPr>
          <p:cNvSpPr>
            <a:spLocks noGrp="1"/>
          </p:cNvSpPr>
          <p:nvPr>
            <p:ph idx="1"/>
          </p:nvPr>
        </p:nvSpPr>
        <p:spPr>
          <a:xfrm>
            <a:off x="146957" y="2133600"/>
            <a:ext cx="4327072" cy="4438650"/>
          </a:xfrm>
        </p:spPr>
        <p:txBody>
          <a:bodyPr>
            <a:normAutofit lnSpcReduction="10000"/>
          </a:bodyPr>
          <a:lstStyle/>
          <a:p>
            <a:pPr>
              <a:lnSpc>
                <a:spcPct val="90000"/>
              </a:lnSpc>
              <a:buClr>
                <a:srgbClr val="B99573"/>
              </a:buClr>
            </a:pPr>
            <a:r>
              <a:rPr lang="en-US" sz="2000" dirty="0"/>
              <a:t>80% of mothers will experience “baby blues” within the first 2-3 days after delivery.</a:t>
            </a:r>
          </a:p>
          <a:p>
            <a:pPr lvl="1">
              <a:lnSpc>
                <a:spcPct val="90000"/>
              </a:lnSpc>
              <a:buClr>
                <a:srgbClr val="B99573"/>
              </a:buClr>
            </a:pPr>
            <a:r>
              <a:rPr lang="en-US" sz="2000" dirty="0"/>
              <a:t>Mood swings, crying spells, anxiety and difficulty sleeping. </a:t>
            </a:r>
          </a:p>
          <a:p>
            <a:pPr lvl="1">
              <a:lnSpc>
                <a:spcPct val="90000"/>
              </a:lnSpc>
              <a:buClr>
                <a:srgbClr val="B99573"/>
              </a:buClr>
            </a:pPr>
            <a:r>
              <a:rPr lang="en-US" sz="2000" dirty="0"/>
              <a:t>May last for up to two weeks.</a:t>
            </a:r>
          </a:p>
          <a:p>
            <a:pPr>
              <a:lnSpc>
                <a:spcPct val="90000"/>
              </a:lnSpc>
              <a:buClr>
                <a:srgbClr val="B99573"/>
              </a:buClr>
            </a:pPr>
            <a:r>
              <a:rPr lang="en-US" sz="2000" dirty="0"/>
              <a:t>15-20% develop PPD, anxiety, OCD or other mental health conditions.</a:t>
            </a:r>
          </a:p>
          <a:p>
            <a:pPr>
              <a:lnSpc>
                <a:spcPct val="90000"/>
              </a:lnSpc>
              <a:buClr>
                <a:srgbClr val="B99573"/>
              </a:buClr>
            </a:pPr>
            <a:r>
              <a:rPr lang="en-US" sz="2000" dirty="0"/>
              <a:t>For 1/2 of women diagnosed with PPD, this is their first episode of depression.</a:t>
            </a:r>
          </a:p>
          <a:p>
            <a:pPr>
              <a:lnSpc>
                <a:spcPct val="90000"/>
              </a:lnSpc>
              <a:buClr>
                <a:srgbClr val="B99573"/>
              </a:buClr>
            </a:pPr>
            <a:endParaRPr lang="en-US" sz="1500" dirty="0"/>
          </a:p>
        </p:txBody>
      </p:sp>
      <p:pic>
        <p:nvPicPr>
          <p:cNvPr id="5" name="Picture 4">
            <a:extLst>
              <a:ext uri="{FF2B5EF4-FFF2-40B4-BE49-F238E27FC236}">
                <a16:creationId xmlns:a16="http://schemas.microsoft.com/office/drawing/2014/main" id="{46E74AEF-313F-45CB-A09D-CED4EAFDCF58}"/>
              </a:ext>
            </a:extLst>
          </p:cNvPr>
          <p:cNvPicPr>
            <a:picLocks noChangeAspect="1"/>
          </p:cNvPicPr>
          <p:nvPr/>
        </p:nvPicPr>
        <p:blipFill rotWithShape="1">
          <a:blip r:embed="rId3"/>
          <a:srcRect l="35327" r="2563"/>
          <a:stretch/>
        </p:blipFill>
        <p:spPr>
          <a:xfrm>
            <a:off x="4619543" y="10"/>
            <a:ext cx="7572457" cy="6857990"/>
          </a:xfrm>
          <a:prstGeom prst="rect">
            <a:avLst/>
          </a:prstGeom>
        </p:spPr>
      </p:pic>
    </p:spTree>
    <p:extLst>
      <p:ext uri="{BB962C8B-B14F-4D97-AF65-F5344CB8AC3E}">
        <p14:creationId xmlns:p14="http://schemas.microsoft.com/office/powerpoint/2010/main" val="1231425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9E47E-077B-4163-9D02-EB5588F651D3}"/>
              </a:ext>
            </a:extLst>
          </p:cNvPr>
          <p:cNvSpPr>
            <a:spLocks noGrp="1"/>
          </p:cNvSpPr>
          <p:nvPr>
            <p:ph type="title"/>
          </p:nvPr>
        </p:nvSpPr>
        <p:spPr>
          <a:xfrm>
            <a:off x="649224" y="645106"/>
            <a:ext cx="3650279" cy="1259894"/>
          </a:xfrm>
        </p:spPr>
        <p:txBody>
          <a:bodyPr>
            <a:normAutofit/>
          </a:bodyPr>
          <a:lstStyle/>
          <a:p>
            <a:pPr>
              <a:lnSpc>
                <a:spcPct val="90000"/>
              </a:lnSpc>
            </a:pPr>
            <a:r>
              <a:rPr lang="en-US" sz="2800" dirty="0">
                <a:solidFill>
                  <a:srgbClr val="612C41"/>
                </a:solidFill>
              </a:rPr>
              <a:t>What is postpartum depression?</a:t>
            </a:r>
          </a:p>
        </p:txBody>
      </p:sp>
      <p:sp>
        <p:nvSpPr>
          <p:cNvPr id="11" name="Rectangle 10">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12C4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2199F96-9776-4E40-AFCA-43236730F598}"/>
              </a:ext>
            </a:extLst>
          </p:cNvPr>
          <p:cNvSpPr>
            <a:spLocks noGrp="1"/>
          </p:cNvSpPr>
          <p:nvPr>
            <p:ph idx="1"/>
          </p:nvPr>
        </p:nvSpPr>
        <p:spPr>
          <a:xfrm>
            <a:off x="649224" y="1905000"/>
            <a:ext cx="4163407" cy="4662500"/>
          </a:xfrm>
        </p:spPr>
        <p:txBody>
          <a:bodyPr>
            <a:normAutofit lnSpcReduction="10000"/>
          </a:bodyPr>
          <a:lstStyle/>
          <a:p>
            <a:pPr>
              <a:lnSpc>
                <a:spcPct val="90000"/>
              </a:lnSpc>
              <a:buClr>
                <a:srgbClr val="DD9960"/>
              </a:buClr>
            </a:pPr>
            <a:r>
              <a:rPr lang="en-US" sz="2000" dirty="0"/>
              <a:t>Depression suffered by a mother following childbirth, typically arising from the combination of hormonal changes, psychological adjustment to motherhood, and fatigue.</a:t>
            </a:r>
          </a:p>
          <a:p>
            <a:pPr>
              <a:lnSpc>
                <a:spcPct val="90000"/>
              </a:lnSpc>
              <a:buClr>
                <a:srgbClr val="DD9960"/>
              </a:buClr>
            </a:pPr>
            <a:r>
              <a:rPr lang="en-US" sz="2000" dirty="0"/>
              <a:t>Can occur anytime within the first 12 months after giving birth.</a:t>
            </a:r>
          </a:p>
          <a:p>
            <a:pPr>
              <a:lnSpc>
                <a:spcPct val="90000"/>
              </a:lnSpc>
              <a:buClr>
                <a:srgbClr val="DD9960"/>
              </a:buClr>
            </a:pPr>
            <a:r>
              <a:rPr lang="en-US" sz="2000" dirty="0"/>
              <a:t>Untreated, postpartum depression may last for many months or longer.</a:t>
            </a:r>
          </a:p>
          <a:p>
            <a:pPr>
              <a:lnSpc>
                <a:spcPct val="90000"/>
              </a:lnSpc>
              <a:buClr>
                <a:srgbClr val="DD9960"/>
              </a:buClr>
            </a:pPr>
            <a:r>
              <a:rPr lang="en-US" sz="2000" dirty="0"/>
              <a:t>Signs and symptoms of PPD vary and can range from mild to severe.</a:t>
            </a:r>
          </a:p>
          <a:p>
            <a:pPr>
              <a:lnSpc>
                <a:spcPct val="90000"/>
              </a:lnSpc>
              <a:buClr>
                <a:srgbClr val="DD9960"/>
              </a:buClr>
            </a:pPr>
            <a:endParaRPr lang="en-US" sz="1500" dirty="0"/>
          </a:p>
          <a:p>
            <a:pPr>
              <a:lnSpc>
                <a:spcPct val="90000"/>
              </a:lnSpc>
              <a:buClr>
                <a:srgbClr val="DD9960"/>
              </a:buClr>
            </a:pPr>
            <a:endParaRPr lang="en-US" sz="1500" dirty="0"/>
          </a:p>
          <a:p>
            <a:pPr>
              <a:lnSpc>
                <a:spcPct val="90000"/>
              </a:lnSpc>
              <a:buClr>
                <a:srgbClr val="DD9960"/>
              </a:buClr>
            </a:pPr>
            <a:endParaRPr lang="en-US" sz="1500" dirty="0"/>
          </a:p>
        </p:txBody>
      </p:sp>
      <p:sp>
        <p:nvSpPr>
          <p:cNvPr id="13"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5DE858A-A1BE-4A94-A62F-9AAE550EF325}"/>
              </a:ext>
            </a:extLst>
          </p:cNvPr>
          <p:cNvPicPr>
            <a:picLocks noChangeAspect="1"/>
          </p:cNvPicPr>
          <p:nvPr/>
        </p:nvPicPr>
        <p:blipFill rotWithShape="1">
          <a:blip r:embed="rId3"/>
          <a:srcRect l="25292" r="19460" b="-1"/>
          <a:stretch/>
        </p:blipFill>
        <p:spPr>
          <a:xfrm>
            <a:off x="5498432" y="10"/>
            <a:ext cx="6693568" cy="6853242"/>
          </a:xfrm>
          <a:prstGeom prst="rect">
            <a:avLst/>
          </a:prstGeom>
        </p:spPr>
      </p:pic>
    </p:spTree>
    <p:extLst>
      <p:ext uri="{BB962C8B-B14F-4D97-AF65-F5344CB8AC3E}">
        <p14:creationId xmlns:p14="http://schemas.microsoft.com/office/powerpoint/2010/main" val="559711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BCE029-8A8D-4746-B9BB-56E7B674D109}"/>
              </a:ext>
            </a:extLst>
          </p:cNvPr>
          <p:cNvSpPr>
            <a:spLocks noGrp="1"/>
          </p:cNvSpPr>
          <p:nvPr>
            <p:ph type="title"/>
          </p:nvPr>
        </p:nvSpPr>
        <p:spPr>
          <a:xfrm>
            <a:off x="1794897" y="624110"/>
            <a:ext cx="9712998" cy="1280890"/>
          </a:xfrm>
        </p:spPr>
        <p:txBody>
          <a:bodyPr>
            <a:normAutofit/>
          </a:bodyPr>
          <a:lstStyle/>
          <a:p>
            <a:r>
              <a:rPr lang="en-US" dirty="0"/>
              <a:t>Signs and symptoms </a:t>
            </a:r>
          </a:p>
        </p:txBody>
      </p:sp>
      <p:sp>
        <p:nvSpPr>
          <p:cNvPr id="17" name="Rectangle 11">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A2D3A1B4-26BC-4C77-91A9-F9E5C02F4054}"/>
              </a:ext>
            </a:extLst>
          </p:cNvPr>
          <p:cNvGraphicFramePr>
            <a:graphicFrameLocks noGrp="1"/>
          </p:cNvGraphicFramePr>
          <p:nvPr>
            <p:ph idx="1"/>
            <p:extLst>
              <p:ext uri="{D42A27DB-BD31-4B8C-83A1-F6EECF244321}">
                <p14:modId xmlns:p14="http://schemas.microsoft.com/office/powerpoint/2010/main" val="4251352301"/>
              </p:ext>
            </p:extLst>
          </p:nvPr>
        </p:nvGraphicFramePr>
        <p:xfrm>
          <a:off x="767443" y="1771650"/>
          <a:ext cx="10572750" cy="4661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2877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921587D-75B3-4C3D-B570-6F601DA41CA8}"/>
              </a:ext>
            </a:extLst>
          </p:cNvPr>
          <p:cNvSpPr>
            <a:spLocks noGrp="1"/>
          </p:cNvSpPr>
          <p:nvPr>
            <p:ph type="title"/>
          </p:nvPr>
        </p:nvSpPr>
        <p:spPr>
          <a:xfrm>
            <a:off x="541867" y="787400"/>
            <a:ext cx="7145866" cy="778933"/>
          </a:xfrm>
        </p:spPr>
        <p:txBody>
          <a:bodyPr anchor="ctr">
            <a:normAutofit/>
          </a:bodyPr>
          <a:lstStyle/>
          <a:p>
            <a:r>
              <a:rPr lang="en-US" sz="3200" dirty="0">
                <a:solidFill>
                  <a:srgbClr val="FEFFFF"/>
                </a:solidFill>
              </a:rPr>
              <a:t>Risk factors</a:t>
            </a:r>
          </a:p>
        </p:txBody>
      </p:sp>
      <p:sp>
        <p:nvSpPr>
          <p:cNvPr id="3" name="Content Placeholder 2">
            <a:extLst>
              <a:ext uri="{FF2B5EF4-FFF2-40B4-BE49-F238E27FC236}">
                <a16:creationId xmlns:a16="http://schemas.microsoft.com/office/drawing/2014/main" id="{4520697B-2875-4913-8230-88E10A8B6BE8}"/>
              </a:ext>
            </a:extLst>
          </p:cNvPr>
          <p:cNvSpPr>
            <a:spLocks noGrp="1"/>
          </p:cNvSpPr>
          <p:nvPr>
            <p:ph idx="1"/>
          </p:nvPr>
        </p:nvSpPr>
        <p:spPr>
          <a:xfrm>
            <a:off x="342900" y="2031999"/>
            <a:ext cx="7344833" cy="4581071"/>
          </a:xfrm>
        </p:spPr>
        <p:txBody>
          <a:bodyPr>
            <a:normAutofit fontScale="92500" lnSpcReduction="20000"/>
          </a:bodyPr>
          <a:lstStyle/>
          <a:p>
            <a:pPr>
              <a:lnSpc>
                <a:spcPct val="90000"/>
              </a:lnSpc>
            </a:pPr>
            <a:r>
              <a:rPr lang="en-US" sz="2200" dirty="0">
                <a:solidFill>
                  <a:srgbClr val="FEFFFF"/>
                </a:solidFill>
              </a:rPr>
              <a:t>Previous experience of depression or anxiety</a:t>
            </a:r>
          </a:p>
          <a:p>
            <a:pPr>
              <a:lnSpc>
                <a:spcPct val="90000"/>
              </a:lnSpc>
            </a:pPr>
            <a:r>
              <a:rPr lang="en-US" sz="2200" dirty="0">
                <a:solidFill>
                  <a:srgbClr val="FEFFFF"/>
                </a:solidFill>
              </a:rPr>
              <a:t>Family history of depression or mental illness</a:t>
            </a:r>
          </a:p>
          <a:p>
            <a:pPr>
              <a:lnSpc>
                <a:spcPct val="90000"/>
              </a:lnSpc>
            </a:pPr>
            <a:r>
              <a:rPr lang="en-US" sz="2200" dirty="0">
                <a:solidFill>
                  <a:srgbClr val="FEFFFF"/>
                </a:solidFill>
              </a:rPr>
              <a:t>Stress involved in caring for a newborn and managing new life changes</a:t>
            </a:r>
          </a:p>
          <a:p>
            <a:pPr>
              <a:lnSpc>
                <a:spcPct val="90000"/>
              </a:lnSpc>
            </a:pPr>
            <a:r>
              <a:rPr lang="en-US" sz="2200" dirty="0">
                <a:solidFill>
                  <a:srgbClr val="FEFFFF"/>
                </a:solidFill>
              </a:rPr>
              <a:t>Having a challenging baby who cries more than usual, is hard to comfort, or whose sleep and hunger needs are irregular and hard to predict</a:t>
            </a:r>
          </a:p>
          <a:p>
            <a:pPr>
              <a:lnSpc>
                <a:spcPct val="90000"/>
              </a:lnSpc>
            </a:pPr>
            <a:r>
              <a:rPr lang="en-US" sz="2200" dirty="0">
                <a:solidFill>
                  <a:srgbClr val="FEFFFF"/>
                </a:solidFill>
              </a:rPr>
              <a:t>Having a baby with special needs (premature birth, medical complications, illness)</a:t>
            </a:r>
          </a:p>
          <a:p>
            <a:pPr>
              <a:lnSpc>
                <a:spcPct val="90000"/>
              </a:lnSpc>
            </a:pPr>
            <a:r>
              <a:rPr lang="en-US" sz="2200" dirty="0">
                <a:solidFill>
                  <a:srgbClr val="FEFFFF"/>
                </a:solidFill>
              </a:rPr>
              <a:t>First-time motherhood, very young motherhood, or older motherhood</a:t>
            </a:r>
          </a:p>
          <a:p>
            <a:pPr>
              <a:lnSpc>
                <a:spcPct val="90000"/>
              </a:lnSpc>
            </a:pPr>
            <a:r>
              <a:rPr lang="en-US" sz="2200" dirty="0">
                <a:solidFill>
                  <a:srgbClr val="FEFFFF"/>
                </a:solidFill>
              </a:rPr>
              <a:t>Other emotional stressors, such as the death of a loved one or family problems</a:t>
            </a:r>
          </a:p>
          <a:p>
            <a:pPr>
              <a:lnSpc>
                <a:spcPct val="90000"/>
              </a:lnSpc>
            </a:pPr>
            <a:r>
              <a:rPr lang="en-US" sz="2200" dirty="0">
                <a:solidFill>
                  <a:srgbClr val="FEFFFF"/>
                </a:solidFill>
              </a:rPr>
              <a:t>Financial or employment problems</a:t>
            </a:r>
          </a:p>
          <a:p>
            <a:pPr>
              <a:lnSpc>
                <a:spcPct val="90000"/>
              </a:lnSpc>
            </a:pPr>
            <a:r>
              <a:rPr lang="en-US" sz="2200" dirty="0">
                <a:solidFill>
                  <a:srgbClr val="FEFFFF"/>
                </a:solidFill>
              </a:rPr>
              <a:t>Isolation and lack of social support</a:t>
            </a:r>
          </a:p>
          <a:p>
            <a:pPr>
              <a:lnSpc>
                <a:spcPct val="90000"/>
              </a:lnSpc>
            </a:pPr>
            <a:endParaRPr lang="en-US" sz="1500" dirty="0">
              <a:solidFill>
                <a:srgbClr val="FEFFFF"/>
              </a:solidFill>
            </a:endParaRPr>
          </a:p>
        </p:txBody>
      </p:sp>
      <p:pic>
        <p:nvPicPr>
          <p:cNvPr id="7" name="Graphic 6" descr="Health">
            <a:extLst>
              <a:ext uri="{FF2B5EF4-FFF2-40B4-BE49-F238E27FC236}">
                <a16:creationId xmlns:a16="http://schemas.microsoft.com/office/drawing/2014/main" id="{AE7CD3A8-6A69-40EB-8DE8-34FE1CF6CF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3057" y="2462282"/>
            <a:ext cx="3001931" cy="3001931"/>
          </a:xfrm>
          <a:prstGeom prst="rect">
            <a:avLst/>
          </a:prstGeom>
        </p:spPr>
      </p:pic>
    </p:spTree>
    <p:extLst>
      <p:ext uri="{BB962C8B-B14F-4D97-AF65-F5344CB8AC3E}">
        <p14:creationId xmlns:p14="http://schemas.microsoft.com/office/powerpoint/2010/main" val="3500835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5" name="Rectangle 26">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E4B44DD-C884-4BD6-AEC6-FAFF8C569C38}"/>
              </a:ext>
            </a:extLst>
          </p:cNvPr>
          <p:cNvSpPr>
            <a:spLocks noGrp="1"/>
          </p:cNvSpPr>
          <p:nvPr>
            <p:ph type="title"/>
          </p:nvPr>
        </p:nvSpPr>
        <p:spPr>
          <a:xfrm>
            <a:off x="649224" y="645106"/>
            <a:ext cx="3650279" cy="1259894"/>
          </a:xfrm>
        </p:spPr>
        <p:txBody>
          <a:bodyPr>
            <a:normAutofit/>
          </a:bodyPr>
          <a:lstStyle/>
          <a:p>
            <a:r>
              <a:rPr lang="en-US">
                <a:solidFill>
                  <a:srgbClr val="975E50"/>
                </a:solidFill>
              </a:rPr>
              <a:t>Causes</a:t>
            </a:r>
          </a:p>
        </p:txBody>
      </p:sp>
      <p:sp>
        <p:nvSpPr>
          <p:cNvPr id="29" name="Rectangle 28">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975E50"/>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A14A8A4-3270-4DA1-BCE9-735031B97504}"/>
              </a:ext>
            </a:extLst>
          </p:cNvPr>
          <p:cNvSpPr>
            <a:spLocks noGrp="1"/>
          </p:cNvSpPr>
          <p:nvPr>
            <p:ph idx="1"/>
          </p:nvPr>
        </p:nvSpPr>
        <p:spPr>
          <a:xfrm>
            <a:off x="649225" y="1696453"/>
            <a:ext cx="4980050" cy="5004385"/>
          </a:xfrm>
        </p:spPr>
        <p:txBody>
          <a:bodyPr>
            <a:normAutofit/>
          </a:bodyPr>
          <a:lstStyle/>
          <a:p>
            <a:pPr>
              <a:lnSpc>
                <a:spcPct val="90000"/>
              </a:lnSpc>
              <a:buClr>
                <a:srgbClr val="EBB160"/>
              </a:buClr>
            </a:pPr>
            <a:endParaRPr lang="en-US" dirty="0"/>
          </a:p>
          <a:p>
            <a:pPr>
              <a:lnSpc>
                <a:spcPct val="90000"/>
              </a:lnSpc>
              <a:buClr>
                <a:srgbClr val="EBB160"/>
              </a:buClr>
            </a:pPr>
            <a:r>
              <a:rPr lang="en-US" sz="2400" dirty="0"/>
              <a:t>The cause is unknown</a:t>
            </a:r>
          </a:p>
          <a:p>
            <a:pPr>
              <a:lnSpc>
                <a:spcPct val="90000"/>
              </a:lnSpc>
              <a:buClr>
                <a:srgbClr val="EBB160"/>
              </a:buClr>
            </a:pPr>
            <a:r>
              <a:rPr lang="en-US" sz="2400" dirty="0"/>
              <a:t>Sharp drops in estrogen/progesterone and thyroid hormones at post-birth</a:t>
            </a:r>
          </a:p>
          <a:p>
            <a:pPr lvl="1">
              <a:lnSpc>
                <a:spcPct val="90000"/>
              </a:lnSpc>
              <a:buClr>
                <a:srgbClr val="EBB160"/>
              </a:buClr>
            </a:pPr>
            <a:r>
              <a:rPr lang="en-US" sz="2400" dirty="0"/>
              <a:t>Link between miscarriage, PPD, and PMS</a:t>
            </a:r>
          </a:p>
          <a:p>
            <a:pPr>
              <a:lnSpc>
                <a:spcPct val="90000"/>
              </a:lnSpc>
              <a:buClr>
                <a:srgbClr val="EBB160"/>
              </a:buClr>
            </a:pPr>
            <a:r>
              <a:rPr lang="en-US" sz="2400" dirty="0"/>
              <a:t>Stress</a:t>
            </a:r>
          </a:p>
          <a:p>
            <a:pPr>
              <a:lnSpc>
                <a:spcPct val="90000"/>
              </a:lnSpc>
              <a:buClr>
                <a:srgbClr val="EBB160"/>
              </a:buClr>
            </a:pPr>
            <a:r>
              <a:rPr lang="en-US" sz="2400" dirty="0"/>
              <a:t>Sleep deprivation</a:t>
            </a:r>
          </a:p>
          <a:p>
            <a:pPr>
              <a:lnSpc>
                <a:spcPct val="90000"/>
              </a:lnSpc>
              <a:buClr>
                <a:srgbClr val="EBB160"/>
              </a:buClr>
            </a:pPr>
            <a:r>
              <a:rPr lang="en-US" sz="2400" dirty="0"/>
              <a:t>Nutrition deficits</a:t>
            </a:r>
          </a:p>
          <a:p>
            <a:pPr>
              <a:lnSpc>
                <a:spcPct val="90000"/>
              </a:lnSpc>
              <a:buClr>
                <a:srgbClr val="EBB160"/>
              </a:buClr>
            </a:pPr>
            <a:endParaRPr lang="en-US" dirty="0"/>
          </a:p>
          <a:p>
            <a:pPr marL="0" indent="0">
              <a:lnSpc>
                <a:spcPct val="90000"/>
              </a:lnSpc>
              <a:buClr>
                <a:srgbClr val="EBB160"/>
              </a:buClr>
              <a:buNone/>
            </a:pPr>
            <a:endParaRPr lang="en-US" dirty="0"/>
          </a:p>
        </p:txBody>
      </p:sp>
      <p:pic>
        <p:nvPicPr>
          <p:cNvPr id="4" name="Picture 3">
            <a:extLst>
              <a:ext uri="{FF2B5EF4-FFF2-40B4-BE49-F238E27FC236}">
                <a16:creationId xmlns:a16="http://schemas.microsoft.com/office/drawing/2014/main" id="{07DDB484-4E7C-448E-B94B-6A2F98741DD2}"/>
              </a:ext>
            </a:extLst>
          </p:cNvPr>
          <p:cNvPicPr>
            <a:picLocks noChangeAspect="1"/>
          </p:cNvPicPr>
          <p:nvPr/>
        </p:nvPicPr>
        <p:blipFill>
          <a:blip r:embed="rId3"/>
          <a:stretch>
            <a:fillRect/>
          </a:stretch>
        </p:blipFill>
        <p:spPr>
          <a:xfrm>
            <a:off x="5727770" y="1527251"/>
            <a:ext cx="6362687" cy="4151653"/>
          </a:xfrm>
          <a:prstGeom prst="rect">
            <a:avLst/>
          </a:prstGeom>
        </p:spPr>
      </p:pic>
      <p:sp>
        <p:nvSpPr>
          <p:cNvPr id="31"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656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1801D9FCF2DC4A94C01FE472AD70CA" ma:contentTypeVersion="14" ma:contentTypeDescription="Create a new document." ma:contentTypeScope="" ma:versionID="17edf336504b3ac03652d8086ff9a876">
  <xsd:schema xmlns:xsd="http://www.w3.org/2001/XMLSchema" xmlns:xs="http://www.w3.org/2001/XMLSchema" xmlns:p="http://schemas.microsoft.com/office/2006/metadata/properties" xmlns:ns2="6a43161d-dc77-421e-b8d8-79e54780ddb5" xmlns:ns3="5d668cf6-794b-4849-8d41-9115b7b8a2aa" targetNamespace="http://schemas.microsoft.com/office/2006/metadata/properties" ma:root="true" ma:fieldsID="e58fa52dd8666b2ffa308561b44526ed" ns2:_="" ns3:_="">
    <xsd:import namespace="6a43161d-dc77-421e-b8d8-79e54780ddb5"/>
    <xsd:import namespace="5d668cf6-794b-4849-8d41-9115b7b8a2aa"/>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3161d-dc77-421e-b8d8-79e54780ddb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d668cf6-794b-4849-8d41-9115b7b8a2aa"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7C62D5-9EF1-4C1B-B763-5F4FB2BAF3CE}"/>
</file>

<file path=customXml/itemProps2.xml><?xml version="1.0" encoding="utf-8"?>
<ds:datastoreItem xmlns:ds="http://schemas.openxmlformats.org/officeDocument/2006/customXml" ds:itemID="{EE83E8F0-AE9F-4C1C-9F03-63BC9788A8AD}"/>
</file>

<file path=customXml/itemProps3.xml><?xml version="1.0" encoding="utf-8"?>
<ds:datastoreItem xmlns:ds="http://schemas.openxmlformats.org/officeDocument/2006/customXml" ds:itemID="{6D6E3E05-B18B-4F34-B285-0B04F5EC8775}"/>
</file>

<file path=docProps/app.xml><?xml version="1.0" encoding="utf-8"?>
<Properties xmlns="http://schemas.openxmlformats.org/officeDocument/2006/extended-properties" xmlns:vt="http://schemas.openxmlformats.org/officeDocument/2006/docPropsVTypes">
  <TotalTime>219</TotalTime>
  <Words>3063</Words>
  <Application>Microsoft Office PowerPoint</Application>
  <PresentationFormat>Widescreen</PresentationFormat>
  <Paragraphs>353</Paragraphs>
  <Slides>36</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Abadi</vt:lpstr>
      <vt:lpstr>Arial</vt:lpstr>
      <vt:lpstr>Calibri</vt:lpstr>
      <vt:lpstr>Century Gothic</vt:lpstr>
      <vt:lpstr>Dubai Medium</vt:lpstr>
      <vt:lpstr>Wingdings 3</vt:lpstr>
      <vt:lpstr>Wisp</vt:lpstr>
      <vt:lpstr>Beyond the First Year: Exploring the Impact Postpartum Depression Has on Families</vt:lpstr>
      <vt:lpstr>PowerPoint Presentation</vt:lpstr>
      <vt:lpstr>Take care of yourself!</vt:lpstr>
      <vt:lpstr>My story</vt:lpstr>
      <vt:lpstr>Postpartum depression</vt:lpstr>
      <vt:lpstr>What is postpartum depression?</vt:lpstr>
      <vt:lpstr>Signs and symptoms </vt:lpstr>
      <vt:lpstr>Risk factors</vt:lpstr>
      <vt:lpstr>Causes</vt:lpstr>
      <vt:lpstr>PowerPoint Presentation</vt:lpstr>
      <vt:lpstr>What I noticed…</vt:lpstr>
      <vt:lpstr>Why is this important?</vt:lpstr>
      <vt:lpstr>How PPD affects babies</vt:lpstr>
      <vt:lpstr>PowerPoint Presentation</vt:lpstr>
      <vt:lpstr>PowerPoint Presentation</vt:lpstr>
      <vt:lpstr>Attachment at an early age (0-5) and its impact on children’s development</vt:lpstr>
      <vt:lpstr>Bonding with baby: attachment and the PPD mom</vt:lpstr>
      <vt:lpstr>How long does PPD last?</vt:lpstr>
      <vt:lpstr>How long does PPD last?</vt:lpstr>
      <vt:lpstr>What the research says</vt:lpstr>
      <vt:lpstr>Research</vt:lpstr>
      <vt:lpstr>PPD and long term effects on children</vt:lpstr>
      <vt:lpstr>What home visitors may notice on visits</vt:lpstr>
      <vt:lpstr>Gratitude activity</vt:lpstr>
      <vt:lpstr>How to heal from PPD</vt:lpstr>
      <vt:lpstr>What helped me</vt:lpstr>
      <vt:lpstr>What helped me</vt:lpstr>
      <vt:lpstr>Diet</vt:lpstr>
      <vt:lpstr>Strategies that would have helped me heal sooner</vt:lpstr>
      <vt:lpstr>PowerPoint Presentation</vt:lpstr>
      <vt:lpstr>Vision board</vt:lpstr>
      <vt:lpstr>Mantras</vt:lpstr>
      <vt:lpstr>Resources</vt:lpstr>
      <vt:lpstr>PAT curriculum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First Year: Exploring the Impact Postpartum Depression Has on Families</dc:title>
  <dc:creator>Segel, Naomi</dc:creator>
  <cp:lastModifiedBy>Segel, Naomi</cp:lastModifiedBy>
  <cp:revision>25</cp:revision>
  <dcterms:created xsi:type="dcterms:W3CDTF">2019-04-11T13:24:23Z</dcterms:created>
  <dcterms:modified xsi:type="dcterms:W3CDTF">2019-06-05T20:01:14Z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0x010100F41801D9FCF2DC4A94C01FE472AD70CA</vt:lpwstr>
  </property>
</Properties>
</file>