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2" r:id="rId1"/>
  </p:sldMasterIdLst>
  <p:notesMasterIdLst>
    <p:notesMasterId r:id="rId24"/>
  </p:notesMasterIdLst>
  <p:sldIdLst>
    <p:sldId id="256" r:id="rId2"/>
    <p:sldId id="299" r:id="rId3"/>
    <p:sldId id="300" r:id="rId4"/>
    <p:sldId id="257" r:id="rId5"/>
    <p:sldId id="258" r:id="rId6"/>
    <p:sldId id="301" r:id="rId7"/>
    <p:sldId id="259" r:id="rId8"/>
    <p:sldId id="260" r:id="rId9"/>
    <p:sldId id="261" r:id="rId10"/>
    <p:sldId id="262" r:id="rId11"/>
    <p:sldId id="273" r:id="rId12"/>
    <p:sldId id="278" r:id="rId13"/>
    <p:sldId id="269" r:id="rId14"/>
    <p:sldId id="302" r:id="rId15"/>
    <p:sldId id="266" r:id="rId16"/>
    <p:sldId id="288" r:id="rId17"/>
    <p:sldId id="270" r:id="rId18"/>
    <p:sldId id="289" r:id="rId19"/>
    <p:sldId id="282" r:id="rId20"/>
    <p:sldId id="297" r:id="rId21"/>
    <p:sldId id="291" r:id="rId22"/>
    <p:sldId id="29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F1E775C-19D4-4393-ADC2-3E7AD8C2C9EC}">
          <p14:sldIdLst>
            <p14:sldId id="256"/>
            <p14:sldId id="299"/>
            <p14:sldId id="300"/>
            <p14:sldId id="257"/>
            <p14:sldId id="258"/>
            <p14:sldId id="301"/>
            <p14:sldId id="259"/>
            <p14:sldId id="260"/>
            <p14:sldId id="261"/>
            <p14:sldId id="262"/>
            <p14:sldId id="273"/>
            <p14:sldId id="278"/>
            <p14:sldId id="269"/>
            <p14:sldId id="302"/>
            <p14:sldId id="266"/>
            <p14:sldId id="288"/>
            <p14:sldId id="270"/>
            <p14:sldId id="289"/>
            <p14:sldId id="282"/>
            <p14:sldId id="297"/>
            <p14:sldId id="291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35B67-516D-4320-8D14-C363A150ECE3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DD277-E9A5-4781-9A96-F7D3F2230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47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4414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26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8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6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4208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4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8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0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3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841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395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493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Human_self-reflecti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Reflective 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191B0E"/>
                </a:solidFill>
                <a:ea typeface="+mn-ea"/>
                <a:cs typeface="+mn-cs"/>
              </a:rPr>
              <a:t>Donald </a:t>
            </a:r>
            <a:r>
              <a:rPr lang="en-US" sz="3600" dirty="0" err="1" smtClean="0">
                <a:solidFill>
                  <a:srgbClr val="191B0E"/>
                </a:solidFill>
                <a:ea typeface="+mn-ea"/>
                <a:cs typeface="+mn-cs"/>
              </a:rPr>
              <a:t>Schön</a:t>
            </a:r>
            <a:r>
              <a:rPr lang="en-US" sz="3600" dirty="0" smtClean="0">
                <a:solidFill>
                  <a:srgbClr val="191B0E"/>
                </a:solidFill>
                <a:ea typeface="+mn-ea"/>
                <a:cs typeface="+mn-cs"/>
              </a:rPr>
              <a:t>            In Action…On Action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581" y="1820173"/>
            <a:ext cx="8807570" cy="4675517"/>
          </a:xfrm>
        </p:spPr>
      </p:pic>
    </p:spTree>
    <p:extLst>
      <p:ext uri="{BB962C8B-B14F-4D97-AF65-F5344CB8AC3E}">
        <p14:creationId xmlns:p14="http://schemas.microsoft.com/office/powerpoint/2010/main" val="162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Reflection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4" y="1535502"/>
            <a:ext cx="6193766" cy="5132717"/>
          </a:xfrm>
        </p:spPr>
      </p:pic>
    </p:spTree>
    <p:extLst>
      <p:ext uri="{BB962C8B-B14F-4D97-AF65-F5344CB8AC3E}">
        <p14:creationId xmlns:p14="http://schemas.microsoft.com/office/powerpoint/2010/main" val="249270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Story About the Home Visit that Describes the Reflection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707" y="2171700"/>
            <a:ext cx="6167886" cy="3838754"/>
          </a:xfrm>
        </p:spPr>
      </p:pic>
    </p:spTree>
    <p:extLst>
      <p:ext uri="{BB962C8B-B14F-4D97-AF65-F5344CB8AC3E}">
        <p14:creationId xmlns:p14="http://schemas.microsoft.com/office/powerpoint/2010/main" val="9032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Experienced Utilization of Reflective Practice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54" y="1716657"/>
            <a:ext cx="4080294" cy="4882551"/>
          </a:xfrm>
        </p:spPr>
      </p:pic>
    </p:spTree>
    <p:extLst>
      <p:ext uri="{BB962C8B-B14F-4D97-AF65-F5344CB8AC3E}">
        <p14:creationId xmlns:p14="http://schemas.microsoft.com/office/powerpoint/2010/main" val="287609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you  a person who goes to reflection easily or do you have to be encouraged?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62" y="2552700"/>
            <a:ext cx="2505075" cy="3048000"/>
          </a:xfrm>
        </p:spPr>
      </p:pic>
    </p:spTree>
    <p:extLst>
      <p:ext uri="{BB962C8B-B14F-4D97-AF65-F5344CB8AC3E}">
        <p14:creationId xmlns:p14="http://schemas.microsoft.com/office/powerpoint/2010/main" val="1641682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Connecting Feelings with Thinking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088" y="1647645"/>
            <a:ext cx="7901796" cy="5020574"/>
          </a:xfrm>
        </p:spPr>
      </p:pic>
    </p:spTree>
    <p:extLst>
      <p:ext uri="{BB962C8B-B14F-4D97-AF65-F5344CB8AC3E}">
        <p14:creationId xmlns:p14="http://schemas.microsoft.com/office/powerpoint/2010/main" val="21508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Feeling can Cloud Service Delivery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47" y="2286000"/>
            <a:ext cx="5367906" cy="3581400"/>
          </a:xfrm>
        </p:spPr>
      </p:pic>
    </p:spTree>
    <p:extLst>
      <p:ext uri="{BB962C8B-B14F-4D97-AF65-F5344CB8AC3E}">
        <p14:creationId xmlns:p14="http://schemas.microsoft.com/office/powerpoint/2010/main" val="34344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within the context of your community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89" y="1544128"/>
            <a:ext cx="7893169" cy="5072332"/>
          </a:xfrm>
        </p:spPr>
      </p:pic>
    </p:spTree>
    <p:extLst>
      <p:ext uri="{BB962C8B-B14F-4D97-AF65-F5344CB8AC3E}">
        <p14:creationId xmlns:p14="http://schemas.microsoft.com/office/powerpoint/2010/main" val="19796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context can effect service delivery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17" y="2286000"/>
            <a:ext cx="5407365" cy="3581400"/>
          </a:xfrm>
        </p:spPr>
      </p:pic>
    </p:spTree>
    <p:extLst>
      <p:ext uri="{BB962C8B-B14F-4D97-AF65-F5344CB8AC3E}">
        <p14:creationId xmlns:p14="http://schemas.microsoft.com/office/powerpoint/2010/main" val="27617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increase Personal Reflection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082" y="2286000"/>
            <a:ext cx="3443210" cy="35814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191B0E"/>
                </a:solidFill>
              </a:rPr>
              <a:t>Ask open ended questions</a:t>
            </a:r>
          </a:p>
          <a:p>
            <a:pPr lvl="0"/>
            <a:r>
              <a:rPr lang="en-US" dirty="0">
                <a:solidFill>
                  <a:srgbClr val="191B0E"/>
                </a:solidFill>
              </a:rPr>
              <a:t>Add Pauses</a:t>
            </a:r>
          </a:p>
          <a:p>
            <a:pPr lvl="0"/>
            <a:r>
              <a:rPr lang="en-US" dirty="0">
                <a:solidFill>
                  <a:srgbClr val="191B0E"/>
                </a:solidFill>
              </a:rPr>
              <a:t>Wait for responses to questions</a:t>
            </a:r>
          </a:p>
          <a:p>
            <a:pPr lvl="0"/>
            <a:r>
              <a:rPr lang="en-US" dirty="0">
                <a:solidFill>
                  <a:srgbClr val="191B0E"/>
                </a:solidFill>
              </a:rPr>
              <a:t>Add clarifying questions</a:t>
            </a:r>
          </a:p>
          <a:p>
            <a:pPr lvl="0"/>
            <a:r>
              <a:rPr lang="en-US" dirty="0">
                <a:solidFill>
                  <a:srgbClr val="191B0E"/>
                </a:solidFill>
              </a:rPr>
              <a:t>Clarify </a:t>
            </a:r>
            <a:r>
              <a:rPr lang="en-US" dirty="0" smtClean="0">
                <a:solidFill>
                  <a:srgbClr val="191B0E"/>
                </a:solidFill>
              </a:rPr>
              <a:t>understanding</a:t>
            </a:r>
          </a:p>
          <a:p>
            <a:pPr lvl="0"/>
            <a:r>
              <a:rPr lang="en-US" dirty="0" smtClean="0">
                <a:solidFill>
                  <a:srgbClr val="191B0E"/>
                </a:solidFill>
              </a:rPr>
              <a:t>When things don’t feel right or seem right ….seek to understand</a:t>
            </a:r>
            <a:endParaRPr lang="en-US" dirty="0">
              <a:solidFill>
                <a:srgbClr val="191B0E"/>
              </a:solidFill>
            </a:endParaRPr>
          </a:p>
          <a:p>
            <a:pPr lvl="0"/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Pick a Rock that Speaks to You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47" y="2286000"/>
            <a:ext cx="5367906" cy="3581400"/>
          </a:xfrm>
        </p:spPr>
      </p:pic>
    </p:spTree>
    <p:extLst>
      <p:ext uri="{BB962C8B-B14F-4D97-AF65-F5344CB8AC3E}">
        <p14:creationId xmlns:p14="http://schemas.microsoft.com/office/powerpoint/2010/main" val="3972834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45" y="2286000"/>
            <a:ext cx="3669310" cy="3581400"/>
          </a:xfrm>
        </p:spPr>
      </p:pic>
    </p:spTree>
    <p:extLst>
      <p:ext uri="{BB962C8B-B14F-4D97-AF65-F5344CB8AC3E}">
        <p14:creationId xmlns:p14="http://schemas.microsoft.com/office/powerpoint/2010/main" val="24531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Could knowledge of Reflective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Help increase positive outcomes in children and families?</a:t>
            </a:r>
            <a:endParaRPr lang="en-US" sz="3200" dirty="0"/>
          </a:p>
          <a:p>
            <a:r>
              <a:rPr lang="en-US" sz="3200" dirty="0" smtClean="0"/>
              <a:t>Increase your ability to be an effective helper for the families your serve?</a:t>
            </a:r>
            <a:endParaRPr lang="en-US" sz="3200" dirty="0"/>
          </a:p>
          <a:p>
            <a:r>
              <a:rPr lang="en-US" sz="3200" dirty="0" smtClean="0"/>
              <a:t>Increase your knowledge and skills in your current work?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86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960" y="2286000"/>
            <a:ext cx="4324479" cy="3581400"/>
          </a:xfrm>
        </p:spPr>
      </p:pic>
    </p:spTree>
    <p:extLst>
      <p:ext uri="{BB962C8B-B14F-4D97-AF65-F5344CB8AC3E}">
        <p14:creationId xmlns:p14="http://schemas.microsoft.com/office/powerpoint/2010/main" val="10241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Share with a partner why this rock called to you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641" y="2286000"/>
            <a:ext cx="7647117" cy="3581400"/>
          </a:xfrm>
        </p:spPr>
      </p:pic>
    </p:spTree>
    <p:extLst>
      <p:ext uri="{BB962C8B-B14F-4D97-AF65-F5344CB8AC3E}">
        <p14:creationId xmlns:p14="http://schemas.microsoft.com/office/powerpoint/2010/main" val="3320151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Reflective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Reflective practice</a:t>
            </a:r>
            <a:r>
              <a:rPr lang="en-US" sz="4000" dirty="0"/>
              <a:t> is the ability to reflect on one's actions so as to engage in a process of continuous learning.</a:t>
            </a:r>
          </a:p>
        </p:txBody>
      </p:sp>
    </p:spTree>
    <p:extLst>
      <p:ext uri="{BB962C8B-B14F-4D97-AF65-F5344CB8AC3E}">
        <p14:creationId xmlns:p14="http://schemas.microsoft.com/office/powerpoint/2010/main" val="10810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R</a:t>
            </a:r>
            <a:r>
              <a:rPr lang="en-US" sz="4800" dirty="0" smtClean="0"/>
              <a:t>eflective </a:t>
            </a:r>
            <a:r>
              <a:rPr lang="en-US" sz="4800" dirty="0"/>
              <a:t>practice is that experience alone does not necessarily lead to learning; deliberate </a:t>
            </a:r>
            <a:r>
              <a:rPr lang="en-US" sz="4800" dirty="0">
                <a:hlinkClick r:id="rId2" tooltip="Human self-reflection"/>
              </a:rPr>
              <a:t>reflection</a:t>
            </a:r>
            <a:r>
              <a:rPr lang="en-US" sz="4800" dirty="0"/>
              <a:t> on experience is essential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3083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Share an experience that was helped by reflection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2286000"/>
            <a:ext cx="5372100" cy="3581400"/>
          </a:xfrm>
        </p:spPr>
      </p:pic>
    </p:spTree>
    <p:extLst>
      <p:ext uri="{BB962C8B-B14F-4D97-AF65-F5344CB8AC3E}">
        <p14:creationId xmlns:p14="http://schemas.microsoft.com/office/powerpoint/2010/main" val="3509847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Advantages of Reflective Practice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bring together theory and </a:t>
            </a:r>
            <a:r>
              <a:rPr lang="en-US" sz="2800" dirty="0" smtClean="0"/>
              <a:t>practice</a:t>
            </a:r>
          </a:p>
          <a:p>
            <a:endParaRPr lang="en-US" sz="2800" dirty="0"/>
          </a:p>
          <a:p>
            <a:r>
              <a:rPr lang="en-US" sz="2800" dirty="0"/>
              <a:t>important source of personal </a:t>
            </a:r>
            <a:r>
              <a:rPr lang="en-US" sz="2800" dirty="0" smtClean="0"/>
              <a:t>professional development and </a:t>
            </a:r>
            <a:r>
              <a:rPr lang="en-US" sz="2800" dirty="0"/>
              <a:t>improvement</a:t>
            </a:r>
          </a:p>
          <a:p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 person who reflects throughout his or her practice is not just looking back on past actions and events, but is taking a conscious look at emotions, experiences, actions, and responses, and using that information to add to his or her existing knowledge base and reach a higher level of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6964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Invented Reflective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Dewey- Educator 1859-1952</a:t>
            </a:r>
          </a:p>
          <a:p>
            <a:r>
              <a:rPr lang="en-US" dirty="0"/>
              <a:t>History and background</a:t>
            </a:r>
          </a:p>
          <a:p>
            <a:r>
              <a:rPr lang="en-US" dirty="0" smtClean="0"/>
              <a:t>Donald </a:t>
            </a:r>
            <a:r>
              <a:rPr lang="en-US" dirty="0" err="1"/>
              <a:t>Schön's</a:t>
            </a:r>
            <a:r>
              <a:rPr lang="en-US" dirty="0"/>
              <a:t> 1983 book The Reflective Practitioner introduced concepts such as reflection-on-action and reflection-in-action </a:t>
            </a:r>
            <a:endParaRPr lang="en-US" dirty="0" smtClean="0"/>
          </a:p>
          <a:p>
            <a:r>
              <a:rPr lang="en-US" dirty="0"/>
              <a:t>Kurt Lewin and Jean Piaget were developing relevant theories of human learning and </a:t>
            </a:r>
            <a:r>
              <a:rPr lang="en-US" dirty="0" smtClean="0"/>
              <a:t>development</a:t>
            </a:r>
          </a:p>
          <a:p>
            <a:r>
              <a:rPr lang="en-US" dirty="0" smtClean="0"/>
              <a:t>Precursors </a:t>
            </a:r>
            <a:r>
              <a:rPr lang="en-US" dirty="0"/>
              <a:t>of reflective practice in ancient texts such as </a:t>
            </a:r>
            <a:r>
              <a:rPr lang="en-US" dirty="0" smtClean="0"/>
              <a:t>Buddhist </a:t>
            </a:r>
            <a:r>
              <a:rPr lang="en-US" dirty="0"/>
              <a:t>teachings</a:t>
            </a:r>
          </a:p>
        </p:txBody>
      </p:sp>
    </p:spTree>
    <p:extLst>
      <p:ext uri="{BB962C8B-B14F-4D97-AF65-F5344CB8AC3E}">
        <p14:creationId xmlns:p14="http://schemas.microsoft.com/office/powerpoint/2010/main" val="33591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Kolbs</a:t>
            </a:r>
            <a:r>
              <a:rPr lang="en-US" dirty="0" smtClean="0"/>
              <a:t> Model of Experiential Learning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702" y="1639018"/>
            <a:ext cx="8453887" cy="4675517"/>
          </a:xfrm>
        </p:spPr>
      </p:pic>
    </p:spTree>
    <p:extLst>
      <p:ext uri="{BB962C8B-B14F-4D97-AF65-F5344CB8AC3E}">
        <p14:creationId xmlns:p14="http://schemas.microsoft.com/office/powerpoint/2010/main" val="279555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1801D9FCF2DC4A94C01FE472AD70CA" ma:contentTypeVersion="14" ma:contentTypeDescription="Create a new document." ma:contentTypeScope="" ma:versionID="17edf336504b3ac03652d8086ff9a876">
  <xsd:schema xmlns:xsd="http://www.w3.org/2001/XMLSchema" xmlns:xs="http://www.w3.org/2001/XMLSchema" xmlns:p="http://schemas.microsoft.com/office/2006/metadata/properties" xmlns:ns2="6a43161d-dc77-421e-b8d8-79e54780ddb5" xmlns:ns3="5d668cf6-794b-4849-8d41-9115b7b8a2aa" targetNamespace="http://schemas.microsoft.com/office/2006/metadata/properties" ma:root="true" ma:fieldsID="e58fa52dd8666b2ffa308561b44526ed" ns2:_="" ns3:_="">
    <xsd:import namespace="6a43161d-dc77-421e-b8d8-79e54780ddb5"/>
    <xsd:import namespace="5d668cf6-794b-4849-8d41-9115b7b8a2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43161d-dc77-421e-b8d8-79e54780ddb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668cf6-794b-4849-8d41-9115b7b8a2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F12422-1441-4594-8785-3C40AF83B20B}"/>
</file>

<file path=customXml/itemProps2.xml><?xml version="1.0" encoding="utf-8"?>
<ds:datastoreItem xmlns:ds="http://schemas.openxmlformats.org/officeDocument/2006/customXml" ds:itemID="{AFE62DA8-825F-4B7E-93ED-180466EAA37E}"/>
</file>

<file path=customXml/itemProps3.xml><?xml version="1.0" encoding="utf-8"?>
<ds:datastoreItem xmlns:ds="http://schemas.openxmlformats.org/officeDocument/2006/customXml" ds:itemID="{E60CA2D8-57D9-4729-A0B9-5F304740840E}"/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306</TotalTime>
  <Words>337</Words>
  <Application>Microsoft Office PowerPoint</Application>
  <PresentationFormat>Widescreen</PresentationFormat>
  <Paragraphs>40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Calibri</vt:lpstr>
      <vt:lpstr>Franklin Gothic Book</vt:lpstr>
      <vt:lpstr>Crop</vt:lpstr>
      <vt:lpstr>Reflective Practice</vt:lpstr>
      <vt:lpstr>Pick a Rock that Speaks to You</vt:lpstr>
      <vt:lpstr>Share with a partner why this rock called to you</vt:lpstr>
      <vt:lpstr>Reflective Practice</vt:lpstr>
      <vt:lpstr>Key Rationale</vt:lpstr>
      <vt:lpstr>Share an experience that was helped by reflection</vt:lpstr>
      <vt:lpstr>The Advantages of Reflective Practice</vt:lpstr>
      <vt:lpstr>Who Invented Reflective Practice</vt:lpstr>
      <vt:lpstr>Kolbs Model of Experiential Learning</vt:lpstr>
      <vt:lpstr>Donald Schön            In Action…On Action</vt:lpstr>
      <vt:lpstr>The Reflection Cycle</vt:lpstr>
      <vt:lpstr>Story About the Home Visit that Describes the Reflection Cycle</vt:lpstr>
      <vt:lpstr>Experienced Utilization of Reflective Practice</vt:lpstr>
      <vt:lpstr>Are you  a person who goes to reflection easily or do you have to be encouraged?</vt:lpstr>
      <vt:lpstr>Connecting Feelings with Thinking</vt:lpstr>
      <vt:lpstr>How Feeling can Cloud Service Delivery</vt:lpstr>
      <vt:lpstr>All within the context of your community</vt:lpstr>
      <vt:lpstr>How context can effect service delivery</vt:lpstr>
      <vt:lpstr>How to increase Personal Reflection</vt:lpstr>
      <vt:lpstr>PowerPoint Presentation</vt:lpstr>
      <vt:lpstr>How Could knowledge of Reflective Practice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Reflective Practice</dc:title>
  <dc:creator>Katherine Bair</dc:creator>
  <cp:lastModifiedBy>Katherine Bair</cp:lastModifiedBy>
  <cp:revision>27</cp:revision>
  <dcterms:created xsi:type="dcterms:W3CDTF">2017-04-30T20:51:30Z</dcterms:created>
  <dcterms:modified xsi:type="dcterms:W3CDTF">2019-04-16T03:23:26Z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0x010100F41801D9FCF2DC4A94C01FE472AD70CA</vt:lpwstr>
  </property>
</Properties>
</file>