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3.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4.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5.xml" ContentType="application/vnd.openxmlformats-officedocument.themeOverride+xml"/>
  <Override PartName="/ppt/drawings/drawing6.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6.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7.xml" ContentType="application/vnd.openxmlformats-officedocument.themeOverride+xml"/>
  <Override PartName="/ppt/drawings/drawing8.xml" ContentType="application/vnd.openxmlformats-officedocument.drawingml.chartshapes+xml"/>
  <Override PartName="/ppt/notesSlides/notesSlide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8.xml" ContentType="application/vnd.openxmlformats-officedocument.themeOverride+xml"/>
  <Override PartName="/ppt/drawings/drawing9.xml" ContentType="application/vnd.openxmlformats-officedocument.drawingml.chartshape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3"/>
  </p:sldMasterIdLst>
  <p:notesMasterIdLst>
    <p:notesMasterId r:id="rId8"/>
  </p:notesMasterIdLst>
  <p:sldIdLst>
    <p:sldId id="256" r:id="rId4"/>
    <p:sldId id="257" r:id="rId5"/>
    <p:sldId id="259" r:id="rId6"/>
    <p:sldId id="260" r:id="rId7"/>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4056">
          <p15:clr>
            <a:srgbClr val="A4A3A4"/>
          </p15:clr>
        </p15:guide>
        <p15:guide id="3" pos="192">
          <p15:clr>
            <a:srgbClr val="9AA0A6"/>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7095231-12DE-936F-C97E-87289F14DEAB}" name="Paul Collier" initials="PC" userId="cb893b24732e298a" providerId="Windows Live"/>
  <p188:author id="{B10D354D-ADEA-913B-8988-4FC8E7770261}" name="Guest User" initials="GU" userId="S::urn:spo:anon#0e87475d8d482747ed7c73300e1f77c85f13f23eb813ff65660ac5e039f95ea7::" providerId="AD"/>
  <p188:author id="{726D2761-F0B8-FD95-5B1B-6ACEC4D4FC7C}" name="Rachel Breck" initials="RB" userId="S::Rachel@parentpossible.org::7f336d6b-46c9-4400-8ce2-d1a4bca635cd" providerId="AD"/>
  <p188:author id="{8A7B176A-F4C2-6DDB-0E4C-60D562EA1D23}" name="Rachel Breck" initials="RB" userId="S::rachel@parentpossible.org::7f336d6b-46c9-4400-8ce2-d1a4bca635cd" providerId="AD"/>
  <p188:author id="{32128C8A-329B-1B92-CD3D-0FBCE2C0234D}" name="Guest User" initials="GU" userId="S::urn:spo:anon#cf5abe91e282f3d8b491fcb6334d16555cb641c531b70948fd9d57f81bb4d870::" providerId="AD"/>
  <p188:author id="{D70191A7-013C-D957-902B-B8354D8E99F1}" name="Paula Bishop" initials="PB" userId="S::paula@parentpossible.org::b0d486fd-345f-4a63-8bc9-a57857be564f" providerId="AD"/>
  <p188:author id="{FF6F2ABE-5D40-028F-3428-C1A7473240CA}" name="Guest User" initials="GU" userId="S::urn:spo:anon#7dfb413da2de80e82273836c5a7786227441dc4061b9086f3ae690f136e67360::" providerId="AD"/>
  <p188:author id="{1F4206EA-16E7-D9B1-B44D-566ACB634433}" name="Guest User" initials="GU" userId="S::urn:spo:anon#95921278bd598b8c0a471bc97e01f74a2b9bd69b26695a61bb983945c39389e1::" providerId="AD"/>
  <p188:author id="{1F4D0FF7-5AD5-47FF-6F90-4103C25F6C77}" name="Paula Bishop" initials="PB" userId="Paula Bishop"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Paul Collier" initials="" lastIdx="2" clrIdx="0"/>
  <p:cmAuthor id="1" name="Rachel Breck" initials="" lastIdx="1" clrIdx="1"/>
  <p:cmAuthor id="2" name="Rowena Ebanks" initials="RE" lastIdx="32" clrIdx="2">
    <p:extLst>
      <p:ext uri="{19B8F6BF-5375-455C-9EA6-DF929625EA0E}">
        <p15:presenceInfo xmlns:p15="http://schemas.microsoft.com/office/powerpoint/2012/main" userId="2dbbd74dad170044" providerId="Windows Live"/>
      </p:ext>
    </p:extLst>
  </p:cmAuthor>
  <p:cmAuthor id="3" name="Paul Collier" initials="PC" lastIdx="18" clrIdx="3">
    <p:extLst>
      <p:ext uri="{19B8F6BF-5375-455C-9EA6-DF929625EA0E}">
        <p15:presenceInfo xmlns:p15="http://schemas.microsoft.com/office/powerpoint/2012/main" userId="cb893b24732e298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C39"/>
    <a:srgbClr val="63B1BC"/>
    <a:srgbClr val="898D8D"/>
    <a:srgbClr val="595959"/>
    <a:srgbClr val="8AC5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74"/>
    <p:restoredTop sz="96405"/>
  </p:normalViewPr>
  <p:slideViewPr>
    <p:cSldViewPr>
      <p:cViewPr>
        <p:scale>
          <a:sx n="100" d="100"/>
          <a:sy n="100" d="100"/>
        </p:scale>
        <p:origin x="940" y="-2688"/>
      </p:cViewPr>
      <p:guideLst>
        <p:guide orient="horz" pos="3168"/>
        <p:guide pos="4056"/>
        <p:guide pos="1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5" Type="http://schemas.microsoft.com/office/2018/10/relationships/authors" Target="authors.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O’Brien" userId="627f290a-b203-4c4b-a540-f178c4d131df" providerId="ADAL" clId="{27939ED1-B0FA-4401-B98F-E7DAD9CFE5A7}"/>
    <pc:docChg chg="modSld">
      <pc:chgData name="Christine O’Brien" userId="627f290a-b203-4c4b-a540-f178c4d131df" providerId="ADAL" clId="{27939ED1-B0FA-4401-B98F-E7DAD9CFE5A7}" dt="2023-08-02T20:06:51.199" v="89" actId="20577"/>
      <pc:docMkLst>
        <pc:docMk/>
      </pc:docMkLst>
      <pc:sldChg chg="modSp mod">
        <pc:chgData name="Christine O’Brien" userId="627f290a-b203-4c4b-a540-f178c4d131df" providerId="ADAL" clId="{27939ED1-B0FA-4401-B98F-E7DAD9CFE5A7}" dt="2023-08-02T20:06:51.199" v="89" actId="20577"/>
        <pc:sldMkLst>
          <pc:docMk/>
          <pc:sldMk cId="0" sldId="257"/>
        </pc:sldMkLst>
        <pc:spChg chg="mod">
          <ac:chgData name="Christine O’Brien" userId="627f290a-b203-4c4b-a540-f178c4d131df" providerId="ADAL" clId="{27939ED1-B0FA-4401-B98F-E7DAD9CFE5A7}" dt="2023-08-02T20:06:51.199" v="89" actId="20577"/>
          <ac:spMkLst>
            <pc:docMk/>
            <pc:sldMk cId="0" sldId="257"/>
            <ac:spMk id="92"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Users\paul_collier\Downloads\Parent%20Possible_'23%20Progress%20Report%20Data_2.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file:///\\Users\paul_collier\Downloads\Parent%20Possible_'23%20Progress%20Report%20Data_2.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Users\paul_collier\Downloads\Parent%20Possible_'23%20Progress%20Report%20Data_2.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oleObject" Target="file:///\\Users\paul_collier\Downloads\Parent%20Possible_'23%20Progress%20Report%20Data_2.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5.xml"/><Relationship Id="rId4" Type="http://schemas.openxmlformats.org/officeDocument/2006/relationships/oleObject" Target="file:///\\Users\paul_collier\Downloads\Parent%20Possible_'23%20Progress%20Report%20Data_2.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6.xml"/><Relationship Id="rId4" Type="http://schemas.openxmlformats.org/officeDocument/2006/relationships/oleObject" Target="file:///\\Users\paul_collier\Downloads\Parent%20Possible_'23%20Progress%20Report%20Data_2.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7.xml"/><Relationship Id="rId4" Type="http://schemas.openxmlformats.org/officeDocument/2006/relationships/oleObject" Target="file:///\\Users\paul_collier\Downloads\Parent%20Possible_'23%20Progress%20Report%20Data_2.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8.xml"/><Relationship Id="rId4" Type="http://schemas.openxmlformats.org/officeDocument/2006/relationships/oleObject" Target="file:///\\Users\paul_collier\Downloads\Parent%20Possible_'23%20Progress%20Report%20Data_2.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9.xml"/><Relationship Id="rId4" Type="http://schemas.openxmlformats.org/officeDocument/2006/relationships/oleObject" Target="file:///\\Users\paul_collier\Downloads\Parent%20Possible_'23%20Progress%20Report%20Data_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pivotSource>
    <c:name>[Parent Possible_'23 Progress Report Data_2.xlsx]2023 Demo Calcs &amp; Graphs!PivotTable1</c:name>
    <c:fmtId val="10"/>
  </c:pivotSource>
  <c:chart>
    <c:autoTitleDeleted val="1"/>
    <c:pivotFmts>
      <c:pivotFmt>
        <c:idx val="0"/>
        <c:spPr>
          <a:solidFill>
            <a:srgbClr val="68BBC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
      </c:pivotFmt>
      <c:pivotFmt>
        <c:idx val="2"/>
      </c:pivotFmt>
      <c:pivotFmt>
        <c:idx val="3"/>
      </c:pivotFmt>
      <c:pivotFmt>
        <c:idx val="4"/>
      </c:pivotFmt>
      <c:pivotFmt>
        <c:idx val="5"/>
      </c:pivotFmt>
      <c:pivotFmt>
        <c:idx val="6"/>
      </c:pivotFmt>
      <c:pivotFmt>
        <c:idx val="7"/>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8"/>
        <c:spPr>
          <a:solidFill>
            <a:schemeClr val="accent6"/>
          </a:solidFill>
          <a:ln>
            <a:noFill/>
          </a:ln>
          <a:effectLst/>
        </c:spPr>
        <c:dLbl>
          <c:idx val="0"/>
          <c:layout>
            <c:manualLayout>
              <c:x val="9.7863079615048115E-2"/>
              <c:y val="7.2907553224635742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fld id="{FA306B0D-3D80-AC41-9BAF-AC8D610EE581}" type="CELLRANGE">
                  <a:rPr lang="en-US">
                    <a:solidFill>
                      <a:srgbClr val="45BBC4"/>
                    </a:solidFill>
                  </a:rPr>
                  <a:pPr>
                    <a:defRPr sz="900" b="0" i="0" u="none" strike="noStrike" kern="1200" baseline="0">
                      <a:solidFill>
                        <a:srgbClr val="63B1BC"/>
                      </a:solidFill>
                      <a:latin typeface="Avenir" panose="02000503020000020003" pitchFamily="2" charset="0"/>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9"/>
        <c:spPr>
          <a:solidFill>
            <a:schemeClr val="accent6"/>
          </a:solidFill>
          <a:ln>
            <a:noFill/>
          </a:ln>
          <a:effectLst/>
        </c:spPr>
        <c:dLbl>
          <c:idx val="0"/>
          <c:layout>
            <c:manualLayout>
              <c:x val="8.4707849018872641E-2"/>
              <c:y val="4.8389968952995916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fld id="{EBA8BEE0-FB1B-3C4C-A538-3801FFB2D701}" type="CELLRANGE">
                  <a:rPr lang="en-US">
                    <a:solidFill>
                      <a:srgbClr val="45BBC4"/>
                    </a:solidFill>
                  </a:rPr>
                  <a:pPr>
                    <a:defRPr sz="900" b="0" i="0" u="none" strike="noStrike" kern="1200" baseline="0">
                      <a:solidFill>
                        <a:srgbClr val="63B1BC"/>
                      </a:solidFill>
                      <a:latin typeface="Avenir" panose="02000503020000020003" pitchFamily="2" charset="0"/>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0"/>
        <c:spPr>
          <a:solidFill>
            <a:schemeClr val="accent6"/>
          </a:solidFill>
          <a:ln>
            <a:noFill/>
          </a:ln>
          <a:effectLst/>
        </c:spPr>
        <c:dLbl>
          <c:idx val="0"/>
          <c:layout>
            <c:manualLayout>
              <c:x val="4.2693413323334581E-2"/>
              <c:y val="-4.6281714785651792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fld id="{A9E4F9DD-248F-4243-AD85-62584C35058C}" type="CELLRANGE">
                  <a:rPr lang="en-US">
                    <a:solidFill>
                      <a:srgbClr val="45BBC4"/>
                    </a:solidFill>
                  </a:rPr>
                  <a:pPr>
                    <a:defRPr sz="900" b="0" i="0" u="none" strike="noStrike" kern="1200" baseline="0">
                      <a:solidFill>
                        <a:srgbClr val="63B1BC"/>
                      </a:solidFill>
                      <a:latin typeface="Avenir" panose="02000503020000020003" pitchFamily="2" charset="0"/>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1"/>
        <c:spPr>
          <a:solidFill>
            <a:schemeClr val="accent6"/>
          </a:solidFill>
          <a:ln>
            <a:noFill/>
          </a:ln>
          <a:effectLst/>
        </c:spPr>
        <c:dLbl>
          <c:idx val="0"/>
          <c:layout>
            <c:manualLayout>
              <c:x val="4.8312398450193653E-2"/>
              <c:y val="1.0936132984225834E-6"/>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fld id="{61FD494A-54AB-C643-96BA-D5DBF3218AA0}" type="CELLRANGE">
                  <a:rPr lang="en-US">
                    <a:solidFill>
                      <a:srgbClr val="45BBC4"/>
                    </a:solidFill>
                  </a:rPr>
                  <a:pPr>
                    <a:defRPr sz="900" b="0" i="0" u="none" strike="noStrike" kern="1200" baseline="0">
                      <a:solidFill>
                        <a:srgbClr val="63B1BC"/>
                      </a:solidFill>
                      <a:latin typeface="Avenir" panose="02000503020000020003" pitchFamily="2" charset="0"/>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2"/>
        <c:spPr>
          <a:solidFill>
            <a:schemeClr val="accent6"/>
          </a:solidFill>
          <a:ln>
            <a:noFill/>
          </a:ln>
          <a:effectLst/>
        </c:spPr>
        <c:dLbl>
          <c:idx val="0"/>
          <c:layout>
            <c:manualLayout>
              <c:x val="5.3788901387326588E-2"/>
              <c:y val="-4.6289005540974043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fld id="{40BE4574-CF69-214E-AEFB-0593C591CD1C}" type="CELLRANGE">
                  <a:rPr lang="en-US">
                    <a:solidFill>
                      <a:srgbClr val="45BBC4"/>
                    </a:solidFill>
                  </a:rPr>
                  <a:pPr>
                    <a:defRPr sz="900" b="0" i="0" u="none" strike="noStrike" kern="1200" baseline="0">
                      <a:solidFill>
                        <a:srgbClr val="63B1BC"/>
                      </a:solidFill>
                      <a:latin typeface="Avenir" panose="02000503020000020003" pitchFamily="2" charset="0"/>
                      <a:ea typeface="+mn-ea"/>
                      <a:cs typeface="+mn-cs"/>
                    </a:defRPr>
                  </a:pPr>
                  <a:t>[CELLRANGE]</a:t>
                </a:fld>
                <a:endParaRPr lang="en-US"/>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dlblFieldTable/>
              <c15:showDataLabelsRange val="1"/>
            </c:ext>
          </c:extLst>
        </c:dLbl>
      </c:pivotFmt>
      <c:pivotFmt>
        <c:idx val="13"/>
        <c:spPr>
          <a:solidFill>
            <a:schemeClr val="accent6"/>
          </a:solidFill>
          <a:ln>
            <a:noFill/>
          </a:ln>
          <a:effectLst/>
        </c:spPr>
        <c:dLbl>
          <c:idx val="0"/>
          <c:layout>
            <c:manualLayout>
              <c:x val="5.5773340832395948E-2"/>
              <c:y val="-4.6285360163312922E-3"/>
            </c:manualLayout>
          </c:layout>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layout>
                <c:manualLayout>
                  <c:w val="0.1118538307711536"/>
                  <c:h val="7.5439997083697877E-2"/>
                </c:manualLayout>
              </c15:layout>
              <c15:showDataLabelsRange val="1"/>
            </c:ext>
          </c:extLst>
        </c:dLbl>
      </c:pivotFmt>
      <c:pivotFmt>
        <c:idx val="14"/>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5"/>
        <c:spPr>
          <a:solidFill>
            <a:srgbClr val="63B1BC"/>
          </a:solidFill>
          <a:ln>
            <a:noFill/>
          </a:ln>
          <a:effectLst/>
        </c:spPr>
        <c:dLbl>
          <c:idx val="0"/>
          <c:layout>
            <c:manualLayout>
              <c:x val="0.25"/>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6"/>
        <c:spPr>
          <a:solidFill>
            <a:srgbClr val="63B1BC"/>
          </a:solidFill>
          <a:ln>
            <a:noFill/>
          </a:ln>
          <a:effectLst/>
        </c:spPr>
        <c:dLbl>
          <c:idx val="0"/>
          <c:layout>
            <c:manualLayout>
              <c:x val="0.115079365079365"/>
              <c:y val="4.2437781360066642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7"/>
        <c:spPr>
          <a:solidFill>
            <a:srgbClr val="63B1BC"/>
          </a:solidFill>
          <a:ln>
            <a:noFill/>
          </a:ln>
          <a:effectLst/>
        </c:spPr>
        <c:dLbl>
          <c:idx val="0"/>
          <c:layout>
            <c:manualLayout>
              <c:x val="5.5555555555555552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8"/>
        <c:spPr>
          <a:solidFill>
            <a:srgbClr val="63B1BC"/>
          </a:solidFill>
          <a:ln>
            <a:noFill/>
          </a:ln>
          <a:effectLst/>
        </c:spPr>
        <c:dLbl>
          <c:idx val="0"/>
          <c:layout>
            <c:manualLayout>
              <c:x val="4.3650793650793579E-2"/>
              <c:y val="8.4875562720133283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9"/>
        <c:dLbl>
          <c:idx val="0"/>
          <c:layout>
            <c:manualLayout>
              <c:x val="5.1587301587301515E-2"/>
              <c:y val="8.4875562720133283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0"/>
        <c:spPr>
          <a:solidFill>
            <a:srgbClr val="63B1BC"/>
          </a:solidFill>
          <a:ln>
            <a:noFill/>
          </a:ln>
          <a:effectLst/>
        </c:spPr>
        <c:dLbl>
          <c:idx val="0"/>
          <c:layout>
            <c:manualLayout>
              <c:x val="4.7619047619047547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1"/>
        <c:spPr>
          <a:solidFill>
            <a:srgbClr val="63B1BC"/>
          </a:solidFill>
          <a:ln>
            <a:noFill/>
          </a:ln>
          <a:effectLst/>
        </c:spPr>
        <c:dLbl>
          <c:idx val="0"/>
          <c:layout>
            <c:manualLayout>
              <c:x val="5.1587301587301515E-2"/>
              <c:y val="7.0338864132707149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63B1BC"/>
          </a:solidFill>
          <a:ln>
            <a:noFill/>
          </a:ln>
          <a:effectLst/>
        </c:spPr>
        <c:dLbl>
          <c:idx val="0"/>
          <c:layout>
            <c:manualLayout>
              <c:x val="0.25"/>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63B1BC"/>
          </a:solidFill>
          <a:ln>
            <a:noFill/>
          </a:ln>
          <a:effectLst/>
        </c:spPr>
        <c:dLbl>
          <c:idx val="0"/>
          <c:layout>
            <c:manualLayout>
              <c:x val="0.115079365079365"/>
              <c:y val="4.2437781360066642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63B1BC"/>
          </a:solidFill>
          <a:ln>
            <a:noFill/>
          </a:ln>
          <a:effectLst/>
        </c:spPr>
        <c:dLbl>
          <c:idx val="0"/>
          <c:layout>
            <c:manualLayout>
              <c:x val="5.5555555555555552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6"/>
        <c:spPr>
          <a:solidFill>
            <a:srgbClr val="63B1BC"/>
          </a:solidFill>
          <a:ln>
            <a:noFill/>
          </a:ln>
          <a:effectLst/>
        </c:spPr>
        <c:dLbl>
          <c:idx val="0"/>
          <c:layout>
            <c:manualLayout>
              <c:x val="5.1587301587301515E-2"/>
              <c:y val="7.0338864132707149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7"/>
        <c:spPr>
          <a:solidFill>
            <a:srgbClr val="63B1BC"/>
          </a:solidFill>
          <a:ln>
            <a:noFill/>
          </a:ln>
          <a:effectLst/>
        </c:spPr>
        <c:dLbl>
          <c:idx val="0"/>
          <c:layout>
            <c:manualLayout>
              <c:x val="4.3650793650793579E-2"/>
              <c:y val="8.4875562720133283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8"/>
        <c:spPr>
          <a:solidFill>
            <a:srgbClr val="63B1BC"/>
          </a:solidFill>
          <a:ln>
            <a:noFill/>
          </a:ln>
          <a:effectLst/>
        </c:spPr>
        <c:dLbl>
          <c:idx val="0"/>
          <c:layout>
            <c:manualLayout>
              <c:x val="4.7619047619047547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9"/>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0"/>
        <c:spPr>
          <a:solidFill>
            <a:srgbClr val="63B1BC"/>
          </a:solidFill>
          <a:ln>
            <a:noFill/>
          </a:ln>
          <a:effectLst/>
        </c:spPr>
        <c:dLbl>
          <c:idx val="0"/>
          <c:layout>
            <c:manualLayout>
              <c:x val="0.25"/>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1"/>
        <c:spPr>
          <a:solidFill>
            <a:srgbClr val="63B1BC"/>
          </a:solidFill>
          <a:ln>
            <a:noFill/>
          </a:ln>
          <a:effectLst/>
        </c:spPr>
        <c:dLbl>
          <c:idx val="0"/>
          <c:layout>
            <c:manualLayout>
              <c:x val="0.115079365079365"/>
              <c:y val="4.2437781360066642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2"/>
        <c:spPr>
          <a:solidFill>
            <a:srgbClr val="63B1BC"/>
          </a:solidFill>
          <a:ln>
            <a:noFill/>
          </a:ln>
          <a:effectLst/>
        </c:spPr>
        <c:dLbl>
          <c:idx val="0"/>
          <c:layout>
            <c:manualLayout>
              <c:x val="5.5555555555555552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3"/>
        <c:spPr>
          <a:solidFill>
            <a:srgbClr val="63B1BC"/>
          </a:solidFill>
          <a:ln>
            <a:noFill/>
          </a:ln>
          <a:effectLst/>
        </c:spPr>
        <c:dLbl>
          <c:idx val="0"/>
          <c:layout>
            <c:manualLayout>
              <c:x val="5.1587301587301515E-2"/>
              <c:y val="7.0338864132707149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4"/>
        <c:spPr>
          <a:solidFill>
            <a:srgbClr val="63B1BC"/>
          </a:solidFill>
          <a:ln>
            <a:noFill/>
          </a:ln>
          <a:effectLst/>
        </c:spPr>
        <c:dLbl>
          <c:idx val="0"/>
          <c:layout>
            <c:manualLayout>
              <c:x val="4.3650793650793579E-2"/>
              <c:y val="8.4875562720133283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5"/>
        <c:spPr>
          <a:solidFill>
            <a:srgbClr val="63B1BC"/>
          </a:solidFill>
          <a:ln>
            <a:noFill/>
          </a:ln>
          <a:effectLst/>
        </c:spPr>
        <c:dLbl>
          <c:idx val="0"/>
          <c:layout>
            <c:manualLayout>
              <c:x val="4.7619047619047547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3584614423197099"/>
          <c:y val="0.18870629776250344"/>
          <c:w val="0.5641538557680289"/>
          <c:h val="0.81129370223749653"/>
        </c:manualLayout>
      </c:layout>
      <c:barChart>
        <c:barDir val="bar"/>
        <c:grouping val="stacked"/>
        <c:varyColors val="0"/>
        <c:ser>
          <c:idx val="0"/>
          <c:order val="0"/>
          <c:tx>
            <c:strRef>
              <c:f>'2023 Demo Calcs &amp; Graphs'!$B$3</c:f>
              <c:strCache>
                <c:ptCount val="1"/>
                <c:pt idx="0">
                  <c:v>Total</c:v>
                </c:pt>
              </c:strCache>
            </c:strRef>
          </c:tx>
          <c:spPr>
            <a:solidFill>
              <a:srgbClr val="63B1BC"/>
            </a:solidFill>
            <a:ln>
              <a:noFill/>
            </a:ln>
            <a:effectLst/>
          </c:spPr>
          <c:invertIfNegative val="0"/>
          <c:dLbls>
            <c:dLbl>
              <c:idx val="0"/>
              <c:layout>
                <c:manualLayout>
                  <c:x val="0.23412698412698413"/>
                  <c:y val="-1.5345630138774054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457-3041-8F07-5FAD3700F4CF}"/>
                </c:ext>
              </c:extLst>
            </c:dLbl>
            <c:dLbl>
              <c:idx val="1"/>
              <c:layout>
                <c:manualLayout>
                  <c:x val="0.115079365079365"/>
                  <c:y val="4.2437781360066642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457-3041-8F07-5FAD3700F4CF}"/>
                </c:ext>
              </c:extLst>
            </c:dLbl>
            <c:dLbl>
              <c:idx val="2"/>
              <c:layout>
                <c:manualLayout>
                  <c:x val="5.555555555555555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457-3041-8F07-5FAD3700F4CF}"/>
                </c:ext>
              </c:extLst>
            </c:dLbl>
            <c:dLbl>
              <c:idx val="3"/>
              <c:layout>
                <c:manualLayout>
                  <c:x val="5.1587301587301515E-2"/>
                  <c:y val="7.033886413270714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457-3041-8F07-5FAD3700F4CF}"/>
                </c:ext>
              </c:extLst>
            </c:dLbl>
            <c:dLbl>
              <c:idx val="4"/>
              <c:layout>
                <c:manualLayout>
                  <c:x val="4.3650793650793579E-2"/>
                  <c:y val="8.4875562720133283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457-3041-8F07-5FAD3700F4CF}"/>
                </c:ext>
              </c:extLst>
            </c:dLbl>
            <c:dLbl>
              <c:idx val="5"/>
              <c:layout>
                <c:manualLayout>
                  <c:x val="4.7619047619047547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457-3041-8F07-5FAD3700F4CF}"/>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'2023 Demo Calcs &amp; Graphs'!$A$4:$A$10</c:f>
              <c:strCache>
                <c:ptCount val="6"/>
                <c:pt idx="0">
                  <c:v>Hispanic or Latino/a</c:v>
                </c:pt>
                <c:pt idx="1">
                  <c:v>White</c:v>
                </c:pt>
                <c:pt idx="2">
                  <c:v>Asian</c:v>
                </c:pt>
                <c:pt idx="3">
                  <c:v>Native Hawaiian/Pacific Islander</c:v>
                </c:pt>
                <c:pt idx="4">
                  <c:v>Black or African American</c:v>
                </c:pt>
                <c:pt idx="5">
                  <c:v>Prefer not to answer</c:v>
                </c:pt>
              </c:strCache>
            </c:strRef>
          </c:cat>
          <c:val>
            <c:numRef>
              <c:f>'2023 Demo Calcs &amp; Graphs'!$B$4:$B$10</c:f>
              <c:numCache>
                <c:formatCode>0%</c:formatCode>
                <c:ptCount val="6"/>
                <c:pt idx="0">
                  <c:v>0.66304347826086951</c:v>
                </c:pt>
                <c:pt idx="1">
                  <c:v>0.21739130434782608</c:v>
                </c:pt>
                <c:pt idx="2">
                  <c:v>5.434782608695652E-2</c:v>
                </c:pt>
                <c:pt idx="3">
                  <c:v>2.1739130434782608E-2</c:v>
                </c:pt>
                <c:pt idx="4">
                  <c:v>1.0869565217391304E-2</c:v>
                </c:pt>
                <c:pt idx="5">
                  <c:v>3.2608695652173912E-2</c:v>
                </c:pt>
              </c:numCache>
            </c:numRef>
          </c:val>
          <c:extLst>
            <c:ext xmlns:c16="http://schemas.microsoft.com/office/drawing/2014/chart" uri="{C3380CC4-5D6E-409C-BE32-E72D297353CC}">
              <c16:uniqueId val="{00000006-8457-3041-8F07-5FAD3700F4CF}"/>
            </c:ext>
          </c:extLst>
        </c:ser>
        <c:dLbls>
          <c:dLblPos val="inEnd"/>
          <c:showLegendKey val="0"/>
          <c:showVal val="1"/>
          <c:showCatName val="0"/>
          <c:showSerName val="0"/>
          <c:showPercent val="0"/>
          <c:showBubbleSize val="0"/>
        </c:dLbls>
        <c:gapWidth val="60"/>
        <c:overlap val="100"/>
        <c:axId val="919908896"/>
        <c:axId val="919783568"/>
      </c:barChart>
      <c:catAx>
        <c:axId val="9199088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700" b="0" i="0" u="none" strike="noStrike" kern="1200" baseline="0">
                <a:solidFill>
                  <a:schemeClr val="tx1"/>
                </a:solidFill>
                <a:latin typeface="Avenir" panose="02000503020000020003" pitchFamily="2" charset="0"/>
                <a:ea typeface="+mn-ea"/>
                <a:cs typeface="+mn-cs"/>
              </a:defRPr>
            </a:pPr>
            <a:endParaRPr lang="en-US"/>
          </a:p>
        </c:txPr>
        <c:crossAx val="919783568"/>
        <c:crosses val="autoZero"/>
        <c:auto val="1"/>
        <c:lblAlgn val="ctr"/>
        <c:lblOffset val="100"/>
        <c:noMultiLvlLbl val="0"/>
      </c:catAx>
      <c:valAx>
        <c:axId val="919783568"/>
        <c:scaling>
          <c:orientation val="minMax"/>
        </c:scaling>
        <c:delete val="1"/>
        <c:axPos val="t"/>
        <c:numFmt formatCode="0%" sourceLinked="1"/>
        <c:majorTickMark val="none"/>
        <c:minorTickMark val="none"/>
        <c:tickLblPos val="nextTo"/>
        <c:crossAx val="9199088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baseline="0">
          <a:latin typeface="Avenir" panose="02000503020000020003" pitchFamily="2" charset="0"/>
        </a:defRPr>
      </a:pPr>
      <a:endParaRPr lang="en-US"/>
    </a:p>
  </c:txPr>
  <c:externalData r:id="rId4">
    <c:autoUpdate val="0"/>
  </c:externalData>
  <c:userShapes r:id="rId5"/>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pivotSource>
    <c:name>[Parent Possible_'23 Progress Report Data_2.xlsx]2023 Demo Calcs &amp; Graphs!PivotTable5</c:name>
    <c:fmtId val="13"/>
  </c:pivotSource>
  <c:chart>
    <c:autoTitleDeleted val="1"/>
    <c:pivotFmts>
      <c:pivotFmt>
        <c:idx val="0"/>
        <c:spPr>
          <a:solidFill>
            <a:srgbClr val="68BBC6"/>
          </a:solidFill>
          <a:ln>
            <a:noFill/>
          </a:ln>
          <a:effectLst/>
        </c:spPr>
        <c:marker>
          <c:symbol val="none"/>
        </c:marker>
      </c:pivotFmt>
      <c:pivotFmt>
        <c:idx val="1"/>
        <c:spPr>
          <a:solidFill>
            <a:srgbClr val="68BBC6"/>
          </a:solidFill>
          <a:ln>
            <a:noFill/>
          </a:ln>
          <a:effectLst/>
        </c:spPr>
      </c:pivotFmt>
      <c:pivotFmt>
        <c:idx val="2"/>
        <c:spPr>
          <a:solidFill>
            <a:srgbClr val="68BBC6"/>
          </a:solidFill>
          <a:ln>
            <a:noFill/>
          </a:ln>
          <a:effectLst/>
        </c:spPr>
      </c:pivotFmt>
      <c:pivotFmt>
        <c:idx val="3"/>
        <c:spPr>
          <a:solidFill>
            <a:srgbClr val="68BBC6"/>
          </a:solidFill>
          <a:ln>
            <a:noFill/>
          </a:ln>
          <a:effectLst/>
        </c:spPr>
      </c:pivotFmt>
      <c:pivotFmt>
        <c:idx val="4"/>
        <c:spPr>
          <a:solidFill>
            <a:srgbClr val="68BBC6"/>
          </a:solidFill>
          <a:ln>
            <a:noFill/>
          </a:ln>
          <a:effectLst/>
        </c:spPr>
      </c:pivotFmt>
      <c:pivotFmt>
        <c:idx val="5"/>
        <c:spPr>
          <a:solidFill>
            <a:srgbClr val="68BBC6"/>
          </a:solidFill>
          <a:ln>
            <a:noFill/>
          </a:ln>
          <a:effectLst/>
        </c:spPr>
      </c:pivotFmt>
      <c:pivotFmt>
        <c:idx val="6"/>
        <c:spPr>
          <a:solidFill>
            <a:srgbClr val="68BBC6"/>
          </a:solidFill>
          <a:ln>
            <a:noFill/>
          </a:ln>
          <a:effectLst/>
        </c:spPr>
      </c:pivotFmt>
      <c:pivotFmt>
        <c:idx val="7"/>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8"/>
        <c:spPr>
          <a:solidFill>
            <a:schemeClr val="accent6">
              <a:shade val="76000"/>
            </a:schemeClr>
          </a:solidFill>
          <a:ln>
            <a:noFill/>
          </a:ln>
          <a:effectLst/>
        </c:spPr>
        <c:dLbl>
          <c:idx val="0"/>
          <c:layout>
            <c:manualLayout>
              <c:x val="9.7863079615048115E-2"/>
              <c:y val="7.2907553224635742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9"/>
        <c:spPr>
          <a:solidFill>
            <a:schemeClr val="accent6">
              <a:shade val="76000"/>
            </a:schemeClr>
          </a:solidFill>
          <a:ln>
            <a:noFill/>
          </a:ln>
          <a:effectLst/>
        </c:spPr>
        <c:dLbl>
          <c:idx val="0"/>
          <c:layout>
            <c:manualLayout>
              <c:x val="8.4707849018872641E-2"/>
              <c:y val="4.8389968952995916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0"/>
        <c:spPr>
          <a:solidFill>
            <a:schemeClr val="accent6">
              <a:shade val="76000"/>
            </a:schemeClr>
          </a:solidFill>
          <a:ln>
            <a:noFill/>
          </a:ln>
          <a:effectLst/>
        </c:spPr>
        <c:dLbl>
          <c:idx val="0"/>
          <c:layout>
            <c:manualLayout>
              <c:x val="4.2693413323334581E-2"/>
              <c:y val="-4.6281714785651792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1"/>
        <c:spPr>
          <a:solidFill>
            <a:schemeClr val="accent6">
              <a:shade val="76000"/>
            </a:schemeClr>
          </a:solidFill>
          <a:ln>
            <a:noFill/>
          </a:ln>
          <a:effectLst/>
        </c:spPr>
        <c:dLbl>
          <c:idx val="0"/>
          <c:layout>
            <c:manualLayout>
              <c:x val="4.8312398450193653E-2"/>
              <c:y val="1.0936132984225834E-6"/>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2"/>
        <c:spPr>
          <a:solidFill>
            <a:schemeClr val="accent6">
              <a:shade val="76000"/>
            </a:schemeClr>
          </a:solidFill>
          <a:ln>
            <a:noFill/>
          </a:ln>
          <a:effectLst/>
        </c:spPr>
        <c:dLbl>
          <c:idx val="0"/>
          <c:layout>
            <c:manualLayout>
              <c:x val="5.3788901387326588E-2"/>
              <c:y val="-4.6289005540974043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3"/>
        <c:spPr>
          <a:solidFill>
            <a:schemeClr val="accent6">
              <a:shade val="76000"/>
            </a:schemeClr>
          </a:solidFill>
          <a:ln>
            <a:noFill/>
          </a:ln>
          <a:effectLst/>
        </c:spPr>
        <c:dLbl>
          <c:idx val="0"/>
          <c:layout>
            <c:manualLayout>
              <c:x val="5.5773340832395948E-2"/>
              <c:y val="-4.6285360163312922E-3"/>
            </c:manualLayout>
          </c:layout>
          <c:tx>
            <c:rich>
              <a:bodyPr rot="0" spcFirstLastPara="1" vertOverflow="ellipsis" vert="horz" wrap="square" lIns="38100" tIns="19050" rIns="38100" bIns="19050" anchor="ctr" anchorCtr="1">
                <a:no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layout>
                <c:manualLayout>
                  <c:w val="0.1118538307711536"/>
                  <c:h val="7.5439997083697877E-2"/>
                </c:manualLayout>
              </c15:layout>
              <c15:showDataLabelsRange val="1"/>
            </c:ext>
          </c:extLst>
        </c:dLbl>
      </c:pivotFmt>
      <c:pivotFmt>
        <c:idx val="14"/>
        <c:spPr>
          <a:solidFill>
            <a:srgbClr val="68BBC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6"/>
        <c:spPr>
          <a:solidFill>
            <a:schemeClr val="accent6"/>
          </a:solidFill>
          <a:ln>
            <a:noFill/>
          </a:ln>
          <a:effectLst/>
        </c:spPr>
        <c:dLbl>
          <c:idx val="0"/>
          <c:layout>
            <c:manualLayout>
              <c:x val="3.4722222222222224E-2"/>
              <c:y val="3.6453776611256925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7"/>
        <c:spPr>
          <a:solidFill>
            <a:schemeClr val="accent6"/>
          </a:solidFill>
          <a:ln>
            <a:noFill/>
          </a:ln>
          <a:effectLst/>
        </c:spPr>
        <c:dLbl>
          <c:idx val="0"/>
          <c:layout>
            <c:manualLayout>
              <c:x val="0.13278308961379812"/>
              <c:y val="3.6453776611256925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8"/>
        <c:spPr>
          <a:solidFill>
            <a:schemeClr val="accent6"/>
          </a:solidFill>
          <a:ln>
            <a:noFill/>
          </a:ln>
          <a:effectLst/>
        </c:spPr>
        <c:dLbl>
          <c:idx val="0"/>
          <c:layout>
            <c:manualLayout>
              <c:x val="0.13278308961379828"/>
              <c:y val="3.6453776611256925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9"/>
        <c:spPr>
          <a:solidFill>
            <a:schemeClr val="accent6"/>
          </a:solidFill>
          <a:ln>
            <a:noFill/>
          </a:ln>
          <a:effectLst/>
        </c:spPr>
        <c:dLbl>
          <c:idx val="0"/>
          <c:layout>
            <c:manualLayout>
              <c:x val="8.6723847019122544E-2"/>
              <c:y val="3.6453776611256925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0"/>
        <c:spPr>
          <a:solidFill>
            <a:schemeClr val="accent6"/>
          </a:solidFill>
          <a:ln>
            <a:noFill/>
          </a:ln>
          <a:effectLst/>
        </c:spPr>
        <c:dLbl>
          <c:idx val="0"/>
          <c:layout>
            <c:manualLayout>
              <c:x val="8.0169353830771076E-2"/>
              <c:y val="3.6453776602769369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1"/>
        <c:spPr>
          <a:solidFill>
            <a:schemeClr val="accent6"/>
          </a:solidFill>
          <a:ln>
            <a:noFill/>
          </a:ln>
          <a:effectLst/>
        </c:spPr>
        <c:dLbl>
          <c:idx val="0"/>
          <c:layout>
            <c:manualLayout>
              <c:x val="3.8690476190476157E-2"/>
              <c:y val="3.6453776611256925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2"/>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63B1BC"/>
          </a:solidFill>
          <a:ln>
            <a:noFill/>
          </a:ln>
          <a:effectLst/>
        </c:spPr>
        <c:dLbl>
          <c:idx val="0"/>
          <c:layout>
            <c:manualLayout>
              <c:x val="7.2844956880389958E-2"/>
              <c:y val="3.5364817800055533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63B1BC"/>
          </a:solidFill>
          <a:ln>
            <a:noFill/>
          </a:ln>
          <a:effectLst/>
        </c:spPr>
        <c:dLbl>
          <c:idx val="0"/>
          <c:layout>
            <c:manualLayout>
              <c:x val="0.33926884139482566"/>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63B1BC"/>
          </a:solidFill>
          <a:ln>
            <a:noFill/>
          </a:ln>
          <a:effectLst/>
        </c:spPr>
        <c:dLbl>
          <c:idx val="0"/>
          <c:layout>
            <c:manualLayout>
              <c:x val="0.30770091238595176"/>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6"/>
        <c:spPr>
          <a:solidFill>
            <a:srgbClr val="63B1BC"/>
          </a:solidFill>
          <a:ln>
            <a:noFill/>
          </a:ln>
          <a:effectLst/>
        </c:spPr>
        <c:dLbl>
          <c:idx val="0"/>
          <c:layout>
            <c:manualLayout>
              <c:x val="0.2590554305711785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7"/>
        <c:spPr>
          <a:solidFill>
            <a:srgbClr val="63B1BC"/>
          </a:solidFill>
          <a:ln>
            <a:noFill/>
          </a:ln>
          <a:effectLst/>
        </c:spPr>
        <c:dLbl>
          <c:idx val="0"/>
          <c:layout>
            <c:manualLayout>
              <c:x val="0.20247375328083989"/>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8"/>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9"/>
        <c:spPr>
          <a:solidFill>
            <a:srgbClr val="63B1BC"/>
          </a:solidFill>
          <a:ln>
            <a:noFill/>
          </a:ln>
          <a:effectLst/>
        </c:spPr>
        <c:dLbl>
          <c:idx val="0"/>
          <c:layout>
            <c:manualLayout>
              <c:x val="7.2844956880389958E-2"/>
              <c:y val="3.5364817800055533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0"/>
        <c:spPr>
          <a:solidFill>
            <a:srgbClr val="63B1BC"/>
          </a:solidFill>
          <a:ln>
            <a:noFill/>
          </a:ln>
          <a:effectLst/>
        </c:spPr>
        <c:dLbl>
          <c:idx val="0"/>
          <c:layout>
            <c:manualLayout>
              <c:x val="0.33926884139482566"/>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1"/>
        <c:spPr>
          <a:solidFill>
            <a:srgbClr val="63B1BC"/>
          </a:solidFill>
          <a:ln>
            <a:noFill/>
          </a:ln>
          <a:effectLst/>
        </c:spPr>
        <c:dLbl>
          <c:idx val="0"/>
          <c:layout>
            <c:manualLayout>
              <c:x val="0.30770091238595176"/>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2"/>
        <c:spPr>
          <a:solidFill>
            <a:srgbClr val="63B1BC"/>
          </a:solidFill>
          <a:ln>
            <a:noFill/>
          </a:ln>
          <a:effectLst/>
        </c:spPr>
        <c:dLbl>
          <c:idx val="0"/>
          <c:layout>
            <c:manualLayout>
              <c:x val="0.2590554305711785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3"/>
        <c:spPr>
          <a:solidFill>
            <a:srgbClr val="63B1BC"/>
          </a:solidFill>
          <a:ln>
            <a:noFill/>
          </a:ln>
          <a:effectLst/>
        </c:spPr>
        <c:dLbl>
          <c:idx val="0"/>
          <c:layout>
            <c:manualLayout>
              <c:x val="0.20247375328083989"/>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4"/>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35"/>
        <c:spPr>
          <a:solidFill>
            <a:srgbClr val="63B1BC"/>
          </a:solidFill>
          <a:ln>
            <a:noFill/>
          </a:ln>
          <a:effectLst/>
        </c:spPr>
        <c:dLbl>
          <c:idx val="0"/>
          <c:layout>
            <c:manualLayout>
              <c:x val="7.2844956880389958E-2"/>
              <c:y val="3.5364817800055533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6"/>
        <c:spPr>
          <a:solidFill>
            <a:srgbClr val="63B1BC"/>
          </a:solidFill>
          <a:ln>
            <a:noFill/>
          </a:ln>
          <a:effectLst/>
        </c:spPr>
        <c:dLbl>
          <c:idx val="0"/>
          <c:layout>
            <c:manualLayout>
              <c:x val="0.33926884139482566"/>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7"/>
        <c:spPr>
          <a:solidFill>
            <a:srgbClr val="63B1BC"/>
          </a:solidFill>
          <a:ln>
            <a:noFill/>
          </a:ln>
          <a:effectLst/>
        </c:spPr>
        <c:dLbl>
          <c:idx val="0"/>
          <c:layout>
            <c:manualLayout>
              <c:x val="0.30770091238595176"/>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8"/>
        <c:spPr>
          <a:solidFill>
            <a:srgbClr val="63B1BC"/>
          </a:solidFill>
          <a:ln>
            <a:noFill/>
          </a:ln>
          <a:effectLst/>
        </c:spPr>
        <c:dLbl>
          <c:idx val="0"/>
          <c:layout>
            <c:manualLayout>
              <c:x val="0.2590554305711785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9"/>
        <c:spPr>
          <a:solidFill>
            <a:srgbClr val="63B1BC"/>
          </a:solidFill>
          <a:ln>
            <a:noFill/>
          </a:ln>
          <a:effectLst/>
        </c:spPr>
        <c:dLbl>
          <c:idx val="0"/>
          <c:layout>
            <c:manualLayout>
              <c:x val="0.20247375328083989"/>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23346519185101863"/>
          <c:y val="0.19659278701273453"/>
          <c:w val="0.76653480814898134"/>
          <c:h val="0.79901514046855249"/>
        </c:manualLayout>
      </c:layout>
      <c:barChart>
        <c:barDir val="bar"/>
        <c:grouping val="stacked"/>
        <c:varyColors val="0"/>
        <c:ser>
          <c:idx val="0"/>
          <c:order val="0"/>
          <c:tx>
            <c:strRef>
              <c:f>'2023 Demo Calcs &amp; Graphs'!$B$87</c:f>
              <c:strCache>
                <c:ptCount val="1"/>
                <c:pt idx="0">
                  <c:v>Total</c:v>
                </c:pt>
              </c:strCache>
            </c:strRef>
          </c:tx>
          <c:spPr>
            <a:solidFill>
              <a:srgbClr val="63B1BC"/>
            </a:solidFill>
            <a:ln>
              <a:noFill/>
            </a:ln>
            <a:effectLst/>
          </c:spPr>
          <c:invertIfNegative val="0"/>
          <c:dLbls>
            <c:dLbl>
              <c:idx val="0"/>
              <c:layout>
                <c:manualLayout>
                  <c:x val="7.2844956880389958E-2"/>
                  <c:y val="3.5364817800055533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471-B24D-BC01-621BFF76302D}"/>
                </c:ext>
              </c:extLst>
            </c:dLbl>
            <c:dLbl>
              <c:idx val="1"/>
              <c:layout>
                <c:manualLayout>
                  <c:x val="0.33926884139482566"/>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471-B24D-BC01-621BFF76302D}"/>
                </c:ext>
              </c:extLst>
            </c:dLbl>
            <c:dLbl>
              <c:idx val="2"/>
              <c:layout>
                <c:manualLayout>
                  <c:x val="0.30770091238595176"/>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471-B24D-BC01-621BFF76302D}"/>
                </c:ext>
              </c:extLst>
            </c:dLbl>
            <c:dLbl>
              <c:idx val="3"/>
              <c:layout>
                <c:manualLayout>
                  <c:x val="0.2590554305711785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471-B24D-BC01-621BFF76302D}"/>
                </c:ext>
              </c:extLst>
            </c:dLbl>
            <c:dLbl>
              <c:idx val="4"/>
              <c:layout>
                <c:manualLayout>
                  <c:x val="0.20247375328083989"/>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471-B24D-BC01-621BFF76302D}"/>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'2023 Demo Calcs &amp; Graphs'!$A$88:$A$93</c:f>
              <c:strCache>
                <c:ptCount val="5"/>
                <c:pt idx="0">
                  <c:v>18-24</c:v>
                </c:pt>
                <c:pt idx="1">
                  <c:v>25-34</c:v>
                </c:pt>
                <c:pt idx="2">
                  <c:v>35-44</c:v>
                </c:pt>
                <c:pt idx="3">
                  <c:v>45-54</c:v>
                </c:pt>
                <c:pt idx="4">
                  <c:v>55+</c:v>
                </c:pt>
              </c:strCache>
            </c:strRef>
          </c:cat>
          <c:val>
            <c:numRef>
              <c:f>'2023 Demo Calcs &amp; Graphs'!$B$88:$B$93</c:f>
              <c:numCache>
                <c:formatCode>0%</c:formatCode>
                <c:ptCount val="5"/>
                <c:pt idx="0">
                  <c:v>4.3478260869565216E-2</c:v>
                </c:pt>
                <c:pt idx="1">
                  <c:v>0.30434782608695654</c:v>
                </c:pt>
                <c:pt idx="2">
                  <c:v>0.27173913043478259</c:v>
                </c:pt>
                <c:pt idx="3">
                  <c:v>0.21739130434782608</c:v>
                </c:pt>
                <c:pt idx="4">
                  <c:v>0.16304347826086957</c:v>
                </c:pt>
              </c:numCache>
            </c:numRef>
          </c:val>
          <c:extLst>
            <c:ext xmlns:c16="http://schemas.microsoft.com/office/drawing/2014/chart" uri="{C3380CC4-5D6E-409C-BE32-E72D297353CC}">
              <c16:uniqueId val="{00000005-8471-B24D-BC01-621BFF76302D}"/>
            </c:ext>
          </c:extLst>
        </c:ser>
        <c:dLbls>
          <c:dLblPos val="inEnd"/>
          <c:showLegendKey val="0"/>
          <c:showVal val="1"/>
          <c:showCatName val="0"/>
          <c:showSerName val="0"/>
          <c:showPercent val="0"/>
          <c:showBubbleSize val="0"/>
        </c:dLbls>
        <c:gapWidth val="60"/>
        <c:overlap val="100"/>
        <c:axId val="919908896"/>
        <c:axId val="919783568"/>
      </c:barChart>
      <c:catAx>
        <c:axId val="9199088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Avenir" panose="02000503020000020003" pitchFamily="2" charset="0"/>
                <a:ea typeface="+mn-ea"/>
                <a:cs typeface="+mn-cs"/>
              </a:defRPr>
            </a:pPr>
            <a:endParaRPr lang="en-US"/>
          </a:p>
        </c:txPr>
        <c:crossAx val="919783568"/>
        <c:crosses val="autoZero"/>
        <c:auto val="1"/>
        <c:lblAlgn val="ctr"/>
        <c:lblOffset val="100"/>
        <c:noMultiLvlLbl val="0"/>
      </c:catAx>
      <c:valAx>
        <c:axId val="919783568"/>
        <c:scaling>
          <c:orientation val="minMax"/>
        </c:scaling>
        <c:delete val="1"/>
        <c:axPos val="t"/>
        <c:numFmt formatCode="0%" sourceLinked="1"/>
        <c:majorTickMark val="none"/>
        <c:minorTickMark val="none"/>
        <c:tickLblPos val="nextTo"/>
        <c:crossAx val="9199088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baseline="0">
          <a:latin typeface="Avenir" panose="02000503020000020003" pitchFamily="2" charset="0"/>
        </a:defRPr>
      </a:pPr>
      <a:endParaRPr lang="en-US"/>
    </a:p>
  </c:txPr>
  <c:externalData r:id="rId4">
    <c:autoUpdate val="0"/>
  </c:externalData>
  <c:userShapes r:id="rId5"/>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pivotSource>
    <c:name>[Parent Possible_'23 Progress Report Data_2.xlsx]2023 Demo Calcs &amp; Graphs!PivotTable6</c:name>
    <c:fmtId val="14"/>
  </c:pivotSource>
  <c:chart>
    <c:autoTitleDeleted val="1"/>
    <c:pivotFmts>
      <c:pivotFmt>
        <c:idx val="0"/>
        <c:spPr>
          <a:solidFill>
            <a:schemeClr val="accent6"/>
          </a:solidFill>
          <a:ln w="19050">
            <a:solidFill>
              <a:schemeClr val="lt1"/>
            </a:solidFill>
          </a:ln>
          <a:effectLst/>
        </c:spPr>
        <c:marker>
          <c:symbol val="circle"/>
          <c:size val="5"/>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rgbClr val="8AC5CD"/>
          </a:solidFill>
          <a:ln w="19050">
            <a:solidFill>
              <a:schemeClr val="lt1"/>
            </a:solidFill>
          </a:ln>
          <a:effectLst/>
        </c:spPr>
      </c:pivotFmt>
      <c:pivotFmt>
        <c:idx val="2"/>
        <c:spPr>
          <a:solidFill>
            <a:srgbClr val="63B1BC"/>
          </a:solidFill>
          <a:ln w="19050">
            <a:solidFill>
              <a:schemeClr val="lt1"/>
            </a:solidFill>
          </a:ln>
          <a:effectLst/>
        </c:spPr>
      </c:pivotFmt>
      <c:pivotFmt>
        <c:idx val="3"/>
        <c:spPr>
          <a:solidFill>
            <a:schemeClr val="accent6"/>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Lst>
        </c:dLbl>
      </c:pivotFmt>
      <c:pivotFmt>
        <c:idx val="4"/>
        <c:spPr>
          <a:solidFill>
            <a:srgbClr val="8AC5CD"/>
          </a:solidFill>
          <a:ln w="19050">
            <a:solidFill>
              <a:schemeClr val="lt1"/>
            </a:solidFill>
          </a:ln>
          <a:effectLst/>
        </c:spPr>
      </c:pivotFmt>
      <c:pivotFmt>
        <c:idx val="5"/>
        <c:spPr>
          <a:solidFill>
            <a:srgbClr val="63B1BC"/>
          </a:solidFill>
          <a:ln w="19050">
            <a:solidFill>
              <a:schemeClr val="lt1"/>
            </a:solidFill>
          </a:ln>
          <a:effectLst/>
        </c:spPr>
      </c:pivotFmt>
      <c:pivotFmt>
        <c:idx val="6"/>
        <c:spPr>
          <a:solidFill>
            <a:schemeClr val="accent6"/>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1"/>
          <c:showBubbleSize val="0"/>
          <c:extLst>
            <c:ext xmlns:c15="http://schemas.microsoft.com/office/drawing/2012/chart" uri="{CE6537A1-D6FC-4f65-9D91-7224C49458BB}"/>
          </c:extLst>
        </c:dLbl>
      </c:pivotFmt>
      <c:pivotFmt>
        <c:idx val="7"/>
        <c:spPr>
          <a:solidFill>
            <a:srgbClr val="8AC5CD"/>
          </a:solidFill>
          <a:ln w="19050">
            <a:solidFill>
              <a:schemeClr val="lt1"/>
            </a:solidFill>
          </a:ln>
          <a:effectLst/>
        </c:spPr>
      </c:pivotFmt>
      <c:pivotFmt>
        <c:idx val="8"/>
        <c:spPr>
          <a:solidFill>
            <a:srgbClr val="63B1BC"/>
          </a:solidFill>
          <a:ln w="19050">
            <a:solidFill>
              <a:schemeClr val="lt1"/>
            </a:solidFill>
          </a:ln>
          <a:effectLst/>
        </c:spPr>
      </c:pivotFmt>
    </c:pivotFmts>
    <c:plotArea>
      <c:layout>
        <c:manualLayout>
          <c:layoutTarget val="inner"/>
          <c:xMode val="edge"/>
          <c:yMode val="edge"/>
          <c:x val="0.27051899762529685"/>
          <c:y val="0.21511191309419656"/>
          <c:w val="0.3929424446944132"/>
          <c:h val="0.7640547535724701"/>
        </c:manualLayout>
      </c:layout>
      <c:doughnutChart>
        <c:varyColors val="1"/>
        <c:ser>
          <c:idx val="0"/>
          <c:order val="0"/>
          <c:tx>
            <c:strRef>
              <c:f>'2023 Demo Calcs &amp; Graphs'!$B$107</c:f>
              <c:strCache>
                <c:ptCount val="1"/>
                <c:pt idx="0">
                  <c:v>Total</c:v>
                </c:pt>
              </c:strCache>
            </c:strRef>
          </c:tx>
          <c:dPt>
            <c:idx val="0"/>
            <c:bubble3D val="0"/>
            <c:spPr>
              <a:solidFill>
                <a:srgbClr val="8AC5CD"/>
              </a:solidFill>
              <a:ln w="19050">
                <a:solidFill>
                  <a:schemeClr val="lt1"/>
                </a:solidFill>
              </a:ln>
              <a:effectLst/>
            </c:spPr>
            <c:extLst>
              <c:ext xmlns:c16="http://schemas.microsoft.com/office/drawing/2014/chart" uri="{C3380CC4-5D6E-409C-BE32-E72D297353CC}">
                <c16:uniqueId val="{00000001-CEAD-BE4D-BF93-6E4122601E31}"/>
              </c:ext>
            </c:extLst>
          </c:dPt>
          <c:dPt>
            <c:idx val="1"/>
            <c:bubble3D val="0"/>
            <c:spPr>
              <a:solidFill>
                <a:srgbClr val="63B1BC"/>
              </a:solidFill>
              <a:ln w="19050">
                <a:solidFill>
                  <a:schemeClr val="lt1"/>
                </a:solidFill>
              </a:ln>
              <a:effectLst/>
            </c:spPr>
            <c:extLst>
              <c:ext xmlns:c16="http://schemas.microsoft.com/office/drawing/2014/chart" uri="{C3380CC4-5D6E-409C-BE32-E72D297353CC}">
                <c16:uniqueId val="{00000003-CEAD-BE4D-BF93-6E4122601E31}"/>
              </c:ext>
            </c:extLst>
          </c:dPt>
          <c:dLbls>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bg1"/>
                    </a:solidFill>
                    <a:latin typeface="Avenir Book" panose="02000503020000020003" pitchFamily="2" charset="0"/>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'2023 Demo Calcs &amp; Graphs'!$A$108:$A$110</c:f>
              <c:strCache>
                <c:ptCount val="2"/>
                <c:pt idx="0">
                  <c:v>Home Visitor</c:v>
                </c:pt>
                <c:pt idx="1">
                  <c:v>Supervisor</c:v>
                </c:pt>
              </c:strCache>
            </c:strRef>
          </c:cat>
          <c:val>
            <c:numRef>
              <c:f>'2023 Demo Calcs &amp; Graphs'!$B$108:$B$110</c:f>
              <c:numCache>
                <c:formatCode>0%</c:formatCode>
                <c:ptCount val="2"/>
                <c:pt idx="0">
                  <c:v>0.75</c:v>
                </c:pt>
                <c:pt idx="1">
                  <c:v>0.25</c:v>
                </c:pt>
              </c:numCache>
            </c:numRef>
          </c:val>
          <c:extLst>
            <c:ext xmlns:c16="http://schemas.microsoft.com/office/drawing/2014/chart" uri="{C3380CC4-5D6E-409C-BE32-E72D297353CC}">
              <c16:uniqueId val="{00000004-CEAD-BE4D-BF93-6E4122601E31}"/>
            </c:ext>
          </c:extLst>
        </c:ser>
        <c:dLbls>
          <c:showLegendKey val="0"/>
          <c:showVal val="0"/>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pivotSource>
    <c:name>[Parent Possible_'23 Progress Report Data_2.xlsx]2023 Demo Calcs &amp; Graphs!PivotTable2</c:name>
    <c:fmtId val="6"/>
  </c:pivotSource>
  <c:chart>
    <c:autoTitleDeleted val="1"/>
    <c:pivotFmts>
      <c:pivotFmt>
        <c:idx val="0"/>
        <c:spPr>
          <a:solidFill>
            <a:srgbClr val="68BBC6"/>
          </a:solidFill>
          <a:ln>
            <a:noFill/>
          </a:ln>
          <a:effectLst/>
        </c:spPr>
        <c:marker>
          <c:symbol val="none"/>
        </c:marker>
      </c:pivotFmt>
      <c:pivotFmt>
        <c:idx val="1"/>
        <c:spPr>
          <a:solidFill>
            <a:srgbClr val="68BBC6"/>
          </a:solidFill>
          <a:ln>
            <a:noFill/>
          </a:ln>
          <a:effectLst/>
        </c:spPr>
      </c:pivotFmt>
      <c:pivotFmt>
        <c:idx val="2"/>
        <c:spPr>
          <a:solidFill>
            <a:srgbClr val="68BBC6"/>
          </a:solidFill>
          <a:ln>
            <a:noFill/>
          </a:ln>
          <a:effectLst/>
        </c:spPr>
      </c:pivotFmt>
      <c:pivotFmt>
        <c:idx val="3"/>
        <c:spPr>
          <a:solidFill>
            <a:srgbClr val="68BBC6"/>
          </a:solidFill>
          <a:ln>
            <a:noFill/>
          </a:ln>
          <a:effectLst/>
        </c:spPr>
      </c:pivotFmt>
      <c:pivotFmt>
        <c:idx val="4"/>
        <c:spPr>
          <a:solidFill>
            <a:srgbClr val="68BBC6"/>
          </a:solidFill>
          <a:ln>
            <a:noFill/>
          </a:ln>
          <a:effectLst/>
        </c:spPr>
      </c:pivotFmt>
      <c:pivotFmt>
        <c:idx val="5"/>
        <c:spPr>
          <a:solidFill>
            <a:srgbClr val="68BBC6"/>
          </a:solidFill>
          <a:ln>
            <a:noFill/>
          </a:ln>
          <a:effectLst/>
        </c:spPr>
      </c:pivotFmt>
      <c:pivotFmt>
        <c:idx val="6"/>
        <c:spPr>
          <a:solidFill>
            <a:srgbClr val="68BBC6"/>
          </a:solidFill>
          <a:ln>
            <a:noFill/>
          </a:ln>
          <a:effectLst/>
        </c:spPr>
      </c:pivotFmt>
      <c:pivotFmt>
        <c:idx val="7"/>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8"/>
        <c:spPr>
          <a:solidFill>
            <a:schemeClr val="accent6">
              <a:shade val="76000"/>
            </a:schemeClr>
          </a:solidFill>
          <a:ln>
            <a:noFill/>
          </a:ln>
          <a:effectLst/>
        </c:spPr>
        <c:dLbl>
          <c:idx val="0"/>
          <c:layout>
            <c:manualLayout>
              <c:x val="9.7863079615048115E-2"/>
              <c:y val="7.2907553224635742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9"/>
        <c:spPr>
          <a:solidFill>
            <a:schemeClr val="accent6">
              <a:shade val="76000"/>
            </a:schemeClr>
          </a:solidFill>
          <a:ln>
            <a:noFill/>
          </a:ln>
          <a:effectLst/>
        </c:spPr>
        <c:dLbl>
          <c:idx val="0"/>
          <c:layout>
            <c:manualLayout>
              <c:x val="8.4707849018872641E-2"/>
              <c:y val="4.8389968952995916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0"/>
        <c:spPr>
          <a:solidFill>
            <a:schemeClr val="accent6">
              <a:shade val="76000"/>
            </a:schemeClr>
          </a:solidFill>
          <a:ln>
            <a:noFill/>
          </a:ln>
          <a:effectLst/>
        </c:spPr>
        <c:dLbl>
          <c:idx val="0"/>
          <c:layout>
            <c:manualLayout>
              <c:x val="4.2693413323334581E-2"/>
              <c:y val="-4.6281714785651792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1"/>
        <c:spPr>
          <a:solidFill>
            <a:schemeClr val="accent6">
              <a:shade val="76000"/>
            </a:schemeClr>
          </a:solidFill>
          <a:ln>
            <a:noFill/>
          </a:ln>
          <a:effectLst/>
        </c:spPr>
        <c:dLbl>
          <c:idx val="0"/>
          <c:layout>
            <c:manualLayout>
              <c:x val="4.8312398450193653E-2"/>
              <c:y val="1.0936132984225834E-6"/>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2"/>
        <c:spPr>
          <a:solidFill>
            <a:schemeClr val="accent6">
              <a:shade val="76000"/>
            </a:schemeClr>
          </a:solidFill>
          <a:ln>
            <a:noFill/>
          </a:ln>
          <a:effectLst/>
        </c:spPr>
        <c:dLbl>
          <c:idx val="0"/>
          <c:layout>
            <c:manualLayout>
              <c:x val="5.3788901387326588E-2"/>
              <c:y val="-4.6289005540974043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3"/>
        <c:spPr>
          <a:solidFill>
            <a:schemeClr val="accent6">
              <a:shade val="76000"/>
            </a:schemeClr>
          </a:solidFill>
          <a:ln>
            <a:noFill/>
          </a:ln>
          <a:effectLst/>
        </c:spPr>
        <c:dLbl>
          <c:idx val="0"/>
          <c:layout>
            <c:manualLayout>
              <c:x val="5.5773340832395948E-2"/>
              <c:y val="-4.6285360163312922E-3"/>
            </c:manualLayout>
          </c:layout>
          <c:tx>
            <c:rich>
              <a:bodyPr rot="0" spcFirstLastPara="1" vertOverflow="ellipsis" vert="horz" wrap="square" lIns="38100" tIns="19050" rIns="38100" bIns="19050" anchor="ctr" anchorCtr="1">
                <a:no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layout>
                <c:manualLayout>
                  <c:w val="0.1118538307711536"/>
                  <c:h val="7.5439997083697877E-2"/>
                </c:manualLayout>
              </c15:layout>
              <c15:showDataLabelsRange val="1"/>
            </c:ext>
          </c:extLst>
        </c:dLbl>
      </c:pivotFmt>
      <c:pivotFmt>
        <c:idx val="14"/>
        <c:spPr>
          <a:solidFill>
            <a:srgbClr val="68BBC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6"/>
        <c:spPr>
          <a:solidFill>
            <a:schemeClr val="accent6">
              <a:shade val="76000"/>
            </a:schemeClr>
          </a:solidFill>
          <a:ln>
            <a:noFill/>
          </a:ln>
          <a:effectLst/>
        </c:spPr>
        <c:dLbl>
          <c:idx val="0"/>
          <c:layout>
            <c:manualLayout>
              <c:x val="4.6501062367204027E-2"/>
              <c:y val="3.6453776611256925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7"/>
        <c:spPr>
          <a:solidFill>
            <a:schemeClr val="accent6">
              <a:shade val="76000"/>
            </a:schemeClr>
          </a:solidFill>
          <a:ln>
            <a:noFill/>
          </a:ln>
          <a:effectLst/>
        </c:spPr>
        <c:dLbl>
          <c:idx val="0"/>
          <c:layout>
            <c:manualLayout>
              <c:x val="3.8961067366579179E-2"/>
              <c:y val="4.2437781360066642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8"/>
        <c:spPr>
          <a:solidFill>
            <a:schemeClr val="accent6">
              <a:shade val="76000"/>
            </a:schemeClr>
          </a:solidFill>
          <a:ln>
            <a:noFill/>
          </a:ln>
          <a:effectLst/>
        </c:spPr>
        <c:dLbl>
          <c:idx val="0"/>
          <c:layout>
            <c:manualLayout>
              <c:x val="4.7116297962754655E-2"/>
              <c:y val="3.6453776619744481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9"/>
        <c:spPr>
          <a:solidFill>
            <a:schemeClr val="accent6">
              <a:shade val="76000"/>
            </a:schemeClr>
          </a:solidFill>
          <a:ln>
            <a:noFill/>
          </a:ln>
          <a:effectLst/>
        </c:spPr>
        <c:dLbl>
          <c:idx val="0"/>
          <c:layout>
            <c:manualLayout>
              <c:x val="0.1289888763904512"/>
              <c:y val="3.6453776619744481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0"/>
        <c:spPr>
          <a:solidFill>
            <a:schemeClr val="accent6">
              <a:shade val="76000"/>
            </a:schemeClr>
          </a:solidFill>
          <a:ln>
            <a:noFill/>
          </a:ln>
          <a:effectLst/>
        </c:spPr>
        <c:dLbl>
          <c:idx val="0"/>
          <c:layout>
            <c:manualLayout>
              <c:x val="0.14324740657417814"/>
              <c:y val="3.6453776611256925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1"/>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2"/>
        <c:spPr>
          <a:solidFill>
            <a:srgbClr val="63B1BC"/>
          </a:solidFill>
          <a:ln>
            <a:noFill/>
          </a:ln>
          <a:effectLst/>
        </c:spPr>
        <c:dLbl>
          <c:idx val="0"/>
          <c:layout>
            <c:manualLayout>
              <c:x val="8.0021116117084151E-2"/>
              <c:y val="3.5364817800055533E-17"/>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7.3412721351306498E-2"/>
                  <c:h val="0.11030122970739768"/>
                </c:manualLayout>
              </c15:layout>
            </c:ext>
          </c:extLst>
        </c:dLbl>
      </c:pivotFmt>
      <c:pivotFmt>
        <c:idx val="23"/>
        <c:spPr>
          <a:solidFill>
            <a:srgbClr val="63B1BC"/>
          </a:solidFill>
          <a:ln>
            <a:noFill/>
          </a:ln>
          <a:effectLst/>
        </c:spPr>
        <c:dLbl>
          <c:idx val="0"/>
          <c:layout>
            <c:manualLayout>
              <c:x val="5.1144560412623552E-2"/>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63B1BC"/>
          </a:solidFill>
          <a:ln>
            <a:noFill/>
          </a:ln>
          <a:effectLst/>
        </c:spPr>
        <c:dLbl>
          <c:idx val="0"/>
          <c:layout>
            <c:manualLayout>
              <c:x val="0.21706668449777669"/>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63B1BC"/>
          </a:solidFill>
          <a:ln>
            <a:noFill/>
          </a:ln>
          <a:effectLst/>
        </c:spPr>
        <c:dLbl>
          <c:idx val="0"/>
          <c:layout>
            <c:manualLayout>
              <c:x val="0.38101467973212089"/>
              <c:y val="6.0756294366240809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6"/>
        <c:spPr>
          <a:solidFill>
            <a:srgbClr val="63B1BC"/>
          </a:solidFill>
          <a:ln>
            <a:noFill/>
          </a:ln>
          <a:effectLst/>
        </c:spPr>
        <c:dLbl>
          <c:idx val="0"/>
          <c:layout>
            <c:manualLayout>
              <c:x val="0.23745726704701509"/>
              <c:y val="6.0756294352094872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7"/>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8"/>
        <c:spPr>
          <a:solidFill>
            <a:srgbClr val="63B1BC"/>
          </a:solidFill>
          <a:ln>
            <a:noFill/>
          </a:ln>
          <a:effectLst/>
        </c:spPr>
        <c:dLbl>
          <c:idx val="0"/>
          <c:layout>
            <c:manualLayout>
              <c:x val="8.0021116117084151E-2"/>
              <c:y val="3.5364817800055533E-17"/>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7.3412721351306498E-2"/>
                  <c:h val="0.11030122970739768"/>
                </c:manualLayout>
              </c15:layout>
            </c:ext>
          </c:extLst>
        </c:dLbl>
      </c:pivotFmt>
      <c:pivotFmt>
        <c:idx val="29"/>
        <c:spPr>
          <a:solidFill>
            <a:srgbClr val="63B1BC"/>
          </a:solidFill>
          <a:ln>
            <a:noFill/>
          </a:ln>
          <a:effectLst/>
        </c:spPr>
        <c:dLbl>
          <c:idx val="0"/>
          <c:layout>
            <c:manualLayout>
              <c:x val="5.1144560412623552E-2"/>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0"/>
        <c:spPr>
          <a:solidFill>
            <a:srgbClr val="63B1BC"/>
          </a:solidFill>
          <a:ln>
            <a:noFill/>
          </a:ln>
          <a:effectLst/>
        </c:spPr>
        <c:dLbl>
          <c:idx val="0"/>
          <c:layout>
            <c:manualLayout>
              <c:x val="0.21706668449777669"/>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1"/>
        <c:spPr>
          <a:solidFill>
            <a:srgbClr val="63B1BC"/>
          </a:solidFill>
          <a:ln>
            <a:noFill/>
          </a:ln>
          <a:effectLst/>
        </c:spPr>
        <c:dLbl>
          <c:idx val="0"/>
          <c:layout>
            <c:manualLayout>
              <c:x val="0.38101467973212089"/>
              <c:y val="6.0756294366240809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2"/>
        <c:spPr>
          <a:solidFill>
            <a:srgbClr val="63B1BC"/>
          </a:solidFill>
          <a:ln>
            <a:noFill/>
          </a:ln>
          <a:effectLst/>
        </c:spPr>
        <c:dLbl>
          <c:idx val="0"/>
          <c:layout>
            <c:manualLayout>
              <c:x val="0.23745726704701509"/>
              <c:y val="6.0756294352094872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3"/>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34"/>
        <c:spPr>
          <a:solidFill>
            <a:srgbClr val="63B1BC"/>
          </a:solidFill>
          <a:ln>
            <a:noFill/>
          </a:ln>
          <a:effectLst/>
        </c:spPr>
        <c:dLbl>
          <c:idx val="0"/>
          <c:layout>
            <c:manualLayout>
              <c:x val="8.0021116117084151E-2"/>
              <c:y val="3.5364817800055533E-17"/>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7.3412721351306498E-2"/>
                  <c:h val="0.11030122970739768"/>
                </c:manualLayout>
              </c15:layout>
            </c:ext>
          </c:extLst>
        </c:dLbl>
      </c:pivotFmt>
      <c:pivotFmt>
        <c:idx val="35"/>
        <c:spPr>
          <a:solidFill>
            <a:srgbClr val="63B1BC"/>
          </a:solidFill>
          <a:ln>
            <a:noFill/>
          </a:ln>
          <a:effectLst/>
        </c:spPr>
        <c:dLbl>
          <c:idx val="0"/>
          <c:layout>
            <c:manualLayout>
              <c:x val="5.1144560412623552E-2"/>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6"/>
        <c:spPr>
          <a:solidFill>
            <a:srgbClr val="63B1BC"/>
          </a:solidFill>
          <a:ln>
            <a:noFill/>
          </a:ln>
          <a:effectLst/>
        </c:spPr>
        <c:dLbl>
          <c:idx val="0"/>
          <c:layout>
            <c:manualLayout>
              <c:x val="0.21706668449777669"/>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7"/>
        <c:spPr>
          <a:solidFill>
            <a:srgbClr val="63B1BC"/>
          </a:solidFill>
          <a:ln>
            <a:noFill/>
          </a:ln>
          <a:effectLst/>
        </c:spPr>
        <c:dLbl>
          <c:idx val="0"/>
          <c:layout>
            <c:manualLayout>
              <c:x val="0.38101467973212089"/>
              <c:y val="6.0756294366240809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8"/>
        <c:spPr>
          <a:solidFill>
            <a:srgbClr val="63B1BC"/>
          </a:solidFill>
          <a:ln>
            <a:noFill/>
          </a:ln>
          <a:effectLst/>
        </c:spPr>
        <c:dLbl>
          <c:idx val="0"/>
          <c:layout>
            <c:manualLayout>
              <c:x val="0.23745726704701509"/>
              <c:y val="6.0756294352094872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23267161375815951"/>
          <c:y val="0.21202488577816661"/>
          <c:w val="0.75939187582548306"/>
          <c:h val="0.77586699232040435"/>
        </c:manualLayout>
      </c:layout>
      <c:barChart>
        <c:barDir val="bar"/>
        <c:grouping val="stacked"/>
        <c:varyColors val="0"/>
        <c:ser>
          <c:idx val="0"/>
          <c:order val="0"/>
          <c:tx>
            <c:strRef>
              <c:f>'2023 Demo Calcs &amp; Graphs'!$B$26</c:f>
              <c:strCache>
                <c:ptCount val="1"/>
                <c:pt idx="0">
                  <c:v>Total</c:v>
                </c:pt>
              </c:strCache>
            </c:strRef>
          </c:tx>
          <c:spPr>
            <a:solidFill>
              <a:srgbClr val="63B1BC"/>
            </a:solidFill>
            <a:ln>
              <a:noFill/>
            </a:ln>
            <a:effectLst/>
          </c:spPr>
          <c:invertIfNegative val="0"/>
          <c:dLbls>
            <c:dLbl>
              <c:idx val="0"/>
              <c:layout>
                <c:manualLayout>
                  <c:x val="8.0021116117084151E-2"/>
                  <c:y val="3.5364817800055533E-17"/>
                </c:manualLayout>
              </c:layout>
              <c:spPr>
                <a:noFill/>
                <a:ln>
                  <a:noFill/>
                </a:ln>
                <a:effectLst/>
              </c:spPr>
              <c:txPr>
                <a:bodyPr rot="0" spcFirstLastPara="1" vertOverflow="ellipsis" vert="horz" wrap="square" lIns="38100" tIns="19050" rIns="38100" bIns="19050" anchor="ctr" anchorCtr="1">
                  <a:no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7.3412721351306498E-2"/>
                      <c:h val="0.11030122970739768"/>
                    </c:manualLayout>
                  </c15:layout>
                </c:ext>
                <c:ext xmlns:c16="http://schemas.microsoft.com/office/drawing/2014/chart" uri="{C3380CC4-5D6E-409C-BE32-E72D297353CC}">
                  <c16:uniqueId val="{00000000-8941-994E-BCDB-42D353E4492B}"/>
                </c:ext>
              </c:extLst>
            </c:dLbl>
            <c:dLbl>
              <c:idx val="1"/>
              <c:layout>
                <c:manualLayout>
                  <c:x val="5.114456041262355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941-994E-BCDB-42D353E4492B}"/>
                </c:ext>
              </c:extLst>
            </c:dLbl>
            <c:dLbl>
              <c:idx val="2"/>
              <c:layout>
                <c:manualLayout>
                  <c:x val="0.21706668449777669"/>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941-994E-BCDB-42D353E4492B}"/>
                </c:ext>
              </c:extLst>
            </c:dLbl>
            <c:dLbl>
              <c:idx val="3"/>
              <c:layout>
                <c:manualLayout>
                  <c:x val="0.38101467973212089"/>
                  <c:y val="6.0756294366240809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941-994E-BCDB-42D353E4492B}"/>
                </c:ext>
              </c:extLst>
            </c:dLbl>
            <c:dLbl>
              <c:idx val="4"/>
              <c:layout>
                <c:manualLayout>
                  <c:x val="0.23745726704701509"/>
                  <c:y val="6.0756294352094872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941-994E-BCDB-42D353E4492B}"/>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'2023 Demo Calcs &amp; Graphs'!$A$27:$A$32</c:f>
              <c:strCache>
                <c:ptCount val="5"/>
                <c:pt idx="0">
                  <c:v>0 - 10 hours</c:v>
                </c:pt>
                <c:pt idx="1">
                  <c:v>11 - 20 hours</c:v>
                </c:pt>
                <c:pt idx="2">
                  <c:v>21 - 30 hours</c:v>
                </c:pt>
                <c:pt idx="3">
                  <c:v>31 - 40 hours</c:v>
                </c:pt>
                <c:pt idx="4">
                  <c:v>40+ hours</c:v>
                </c:pt>
              </c:strCache>
            </c:strRef>
          </c:cat>
          <c:val>
            <c:numRef>
              <c:f>'2023 Demo Calcs &amp; Graphs'!$B$27:$B$32</c:f>
              <c:numCache>
                <c:formatCode>0%</c:formatCode>
                <c:ptCount val="5"/>
                <c:pt idx="0">
                  <c:v>6.5217391304347824E-2</c:v>
                </c:pt>
                <c:pt idx="1">
                  <c:v>2.1739130434782608E-2</c:v>
                </c:pt>
                <c:pt idx="2">
                  <c:v>0.22826086956521738</c:v>
                </c:pt>
                <c:pt idx="3">
                  <c:v>0.43478260869565216</c:v>
                </c:pt>
                <c:pt idx="4">
                  <c:v>0.25</c:v>
                </c:pt>
              </c:numCache>
            </c:numRef>
          </c:val>
          <c:extLst>
            <c:ext xmlns:c16="http://schemas.microsoft.com/office/drawing/2014/chart" uri="{C3380CC4-5D6E-409C-BE32-E72D297353CC}">
              <c16:uniqueId val="{00000005-8941-994E-BCDB-42D353E4492B}"/>
            </c:ext>
          </c:extLst>
        </c:ser>
        <c:dLbls>
          <c:dLblPos val="inEnd"/>
          <c:showLegendKey val="0"/>
          <c:showVal val="1"/>
          <c:showCatName val="0"/>
          <c:showSerName val="0"/>
          <c:showPercent val="0"/>
          <c:showBubbleSize val="0"/>
        </c:dLbls>
        <c:gapWidth val="60"/>
        <c:overlap val="100"/>
        <c:axId val="919908896"/>
        <c:axId val="919783568"/>
      </c:barChart>
      <c:catAx>
        <c:axId val="9199088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Avenir" panose="02000503020000020003" pitchFamily="2" charset="0"/>
                <a:ea typeface="+mn-ea"/>
                <a:cs typeface="+mn-cs"/>
              </a:defRPr>
            </a:pPr>
            <a:endParaRPr lang="en-US"/>
          </a:p>
        </c:txPr>
        <c:crossAx val="919783568"/>
        <c:crosses val="autoZero"/>
        <c:auto val="1"/>
        <c:lblAlgn val="ctr"/>
        <c:lblOffset val="100"/>
        <c:noMultiLvlLbl val="0"/>
      </c:catAx>
      <c:valAx>
        <c:axId val="919783568"/>
        <c:scaling>
          <c:orientation val="minMax"/>
        </c:scaling>
        <c:delete val="1"/>
        <c:axPos val="t"/>
        <c:numFmt formatCode="0%" sourceLinked="1"/>
        <c:majorTickMark val="none"/>
        <c:minorTickMark val="none"/>
        <c:tickLblPos val="nextTo"/>
        <c:crossAx val="9199088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baseline="0">
          <a:latin typeface="Avenir" panose="02000503020000020003" pitchFamily="2" charset="0"/>
        </a:defRPr>
      </a:pPr>
      <a:endParaRPr lang="en-US"/>
    </a:p>
  </c:txPr>
  <c:externalData r:id="rId4">
    <c:autoUpdate val="0"/>
  </c:externalData>
  <c:userShapes r:id="rId5"/>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pivotSource>
    <c:name>[Parent Possible_'23 Progress Report Data_2.xlsx]2023 Demo Calcs &amp; Graphs!PivotTable3</c:name>
    <c:fmtId val="9"/>
  </c:pivotSource>
  <c:chart>
    <c:autoTitleDeleted val="1"/>
    <c:pivotFmts>
      <c:pivotFmt>
        <c:idx val="0"/>
        <c:spPr>
          <a:solidFill>
            <a:srgbClr val="68BBC6"/>
          </a:solidFill>
          <a:ln>
            <a:noFill/>
          </a:ln>
          <a:effectLst/>
        </c:spPr>
        <c:marker>
          <c:symbol val="none"/>
        </c:marker>
      </c:pivotFmt>
      <c:pivotFmt>
        <c:idx val="1"/>
        <c:spPr>
          <a:solidFill>
            <a:srgbClr val="68BBC6"/>
          </a:solidFill>
          <a:ln>
            <a:noFill/>
          </a:ln>
          <a:effectLst/>
        </c:spPr>
      </c:pivotFmt>
      <c:pivotFmt>
        <c:idx val="2"/>
        <c:spPr>
          <a:solidFill>
            <a:srgbClr val="68BBC6"/>
          </a:solidFill>
          <a:ln>
            <a:noFill/>
          </a:ln>
          <a:effectLst/>
        </c:spPr>
      </c:pivotFmt>
      <c:pivotFmt>
        <c:idx val="3"/>
        <c:spPr>
          <a:solidFill>
            <a:srgbClr val="68BBC6"/>
          </a:solidFill>
          <a:ln>
            <a:noFill/>
          </a:ln>
          <a:effectLst/>
        </c:spPr>
      </c:pivotFmt>
      <c:pivotFmt>
        <c:idx val="4"/>
        <c:spPr>
          <a:solidFill>
            <a:srgbClr val="68BBC6"/>
          </a:solidFill>
          <a:ln>
            <a:noFill/>
          </a:ln>
          <a:effectLst/>
        </c:spPr>
      </c:pivotFmt>
      <c:pivotFmt>
        <c:idx val="5"/>
        <c:spPr>
          <a:solidFill>
            <a:srgbClr val="68BBC6"/>
          </a:solidFill>
          <a:ln>
            <a:noFill/>
          </a:ln>
          <a:effectLst/>
        </c:spPr>
      </c:pivotFmt>
      <c:pivotFmt>
        <c:idx val="6"/>
        <c:spPr>
          <a:solidFill>
            <a:srgbClr val="68BBC6"/>
          </a:solidFill>
          <a:ln>
            <a:noFill/>
          </a:ln>
          <a:effectLst/>
        </c:spPr>
      </c:pivotFmt>
      <c:pivotFmt>
        <c:idx val="7"/>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8"/>
        <c:spPr>
          <a:solidFill>
            <a:schemeClr val="accent6">
              <a:shade val="76000"/>
            </a:schemeClr>
          </a:solidFill>
          <a:ln>
            <a:noFill/>
          </a:ln>
          <a:effectLst/>
        </c:spPr>
        <c:dLbl>
          <c:idx val="0"/>
          <c:layout>
            <c:manualLayout>
              <c:x val="9.7863079615048115E-2"/>
              <c:y val="7.2907553224635742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9"/>
        <c:spPr>
          <a:solidFill>
            <a:schemeClr val="accent6">
              <a:shade val="76000"/>
            </a:schemeClr>
          </a:solidFill>
          <a:ln>
            <a:noFill/>
          </a:ln>
          <a:effectLst/>
        </c:spPr>
        <c:dLbl>
          <c:idx val="0"/>
          <c:layout>
            <c:manualLayout>
              <c:x val="8.4707849018872641E-2"/>
              <c:y val="4.8389968952995916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0"/>
        <c:spPr>
          <a:solidFill>
            <a:schemeClr val="accent6">
              <a:shade val="76000"/>
            </a:schemeClr>
          </a:solidFill>
          <a:ln>
            <a:noFill/>
          </a:ln>
          <a:effectLst/>
        </c:spPr>
        <c:dLbl>
          <c:idx val="0"/>
          <c:layout>
            <c:manualLayout>
              <c:x val="4.2693413323334581E-2"/>
              <c:y val="-4.6281714785651792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1"/>
        <c:spPr>
          <a:solidFill>
            <a:schemeClr val="accent6">
              <a:shade val="76000"/>
            </a:schemeClr>
          </a:solidFill>
          <a:ln>
            <a:noFill/>
          </a:ln>
          <a:effectLst/>
        </c:spPr>
        <c:dLbl>
          <c:idx val="0"/>
          <c:layout>
            <c:manualLayout>
              <c:x val="4.8312398450193653E-2"/>
              <c:y val="1.0936132984225834E-6"/>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2"/>
        <c:spPr>
          <a:solidFill>
            <a:schemeClr val="accent6">
              <a:shade val="76000"/>
            </a:schemeClr>
          </a:solidFill>
          <a:ln>
            <a:noFill/>
          </a:ln>
          <a:effectLst/>
        </c:spPr>
        <c:dLbl>
          <c:idx val="0"/>
          <c:layout>
            <c:manualLayout>
              <c:x val="5.3788901387326588E-2"/>
              <c:y val="-4.6289005540974043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3"/>
        <c:spPr>
          <a:solidFill>
            <a:schemeClr val="accent6">
              <a:shade val="76000"/>
            </a:schemeClr>
          </a:solidFill>
          <a:ln>
            <a:noFill/>
          </a:ln>
          <a:effectLst/>
        </c:spPr>
        <c:dLbl>
          <c:idx val="0"/>
          <c:layout>
            <c:manualLayout>
              <c:x val="5.5773340832395948E-2"/>
              <c:y val="-4.6285360163312922E-3"/>
            </c:manualLayout>
          </c:layout>
          <c:tx>
            <c:rich>
              <a:bodyPr rot="0" spcFirstLastPara="1" vertOverflow="ellipsis" vert="horz" wrap="square" lIns="38100" tIns="19050" rIns="38100" bIns="19050" anchor="ctr" anchorCtr="1">
                <a:no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layout>
                <c:manualLayout>
                  <c:w val="0.1118538307711536"/>
                  <c:h val="7.5439997083697877E-2"/>
                </c:manualLayout>
              </c15:layout>
              <c15:showDataLabelsRange val="1"/>
            </c:ext>
          </c:extLst>
        </c:dLbl>
      </c:pivotFmt>
      <c:pivotFmt>
        <c:idx val="14"/>
        <c:spPr>
          <a:solidFill>
            <a:srgbClr val="68BBC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6"/>
      </c:pivotFmt>
      <c:pivotFmt>
        <c:idx val="17"/>
        <c:spPr>
          <a:solidFill>
            <a:schemeClr val="accent6"/>
          </a:solidFill>
          <a:ln>
            <a:noFill/>
          </a:ln>
          <a:effectLst/>
        </c:spPr>
        <c:dLbl>
          <c:idx val="0"/>
          <c:layout>
            <c:manualLayout>
              <c:x val="5.5284651918510189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8"/>
        <c:spPr>
          <a:solidFill>
            <a:schemeClr val="accent6"/>
          </a:solidFill>
          <a:ln>
            <a:noFill/>
          </a:ln>
          <a:effectLst/>
        </c:spPr>
        <c:dLbl>
          <c:idx val="0"/>
          <c:layout>
            <c:manualLayout>
              <c:x val="7.6587614048243963E-2"/>
              <c:y val="4.2437781360066642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9"/>
        <c:spPr>
          <a:solidFill>
            <a:schemeClr val="accent6"/>
          </a:solidFill>
          <a:ln>
            <a:noFill/>
          </a:ln>
          <a:effectLst/>
        </c:spPr>
        <c:dLbl>
          <c:idx val="0"/>
          <c:layout>
            <c:manualLayout>
              <c:x val="0.10185883014623172"/>
              <c:y val="3.6453776619744481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0"/>
        <c:spPr>
          <a:solidFill>
            <a:schemeClr val="accent6"/>
          </a:solidFill>
          <a:ln>
            <a:noFill/>
          </a:ln>
          <a:effectLst/>
        </c:spPr>
        <c:dLbl>
          <c:idx val="0"/>
          <c:layout>
            <c:manualLayout>
              <c:x val="0.14843332083489563"/>
              <c:y val="3.6453776619744481E-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1"/>
        <c:spPr>
          <a:solidFill>
            <a:schemeClr val="accent6"/>
          </a:solidFill>
          <a:ln>
            <a:noFill/>
          </a:ln>
          <a:effectLst/>
        </c:spPr>
        <c:dLbl>
          <c:idx val="0"/>
          <c:layout>
            <c:manualLayout>
              <c:x val="9.3922322209723713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2"/>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63B1BC"/>
          </a:solidFill>
          <a:ln>
            <a:noFill/>
          </a:ln>
          <a:effectLst/>
        </c:spPr>
        <c:dLbl>
          <c:idx val="0"/>
          <c:layout>
            <c:manualLayout>
              <c:x val="0.28678361666779673"/>
              <c:y val="6.0756294359167841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63B1BC"/>
          </a:solidFill>
          <a:ln>
            <a:noFill/>
          </a:ln>
          <a:effectLst/>
        </c:spPr>
        <c:dLbl>
          <c:idx val="0"/>
          <c:layout>
            <c:manualLayout>
              <c:x val="0.25754413746535965"/>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63B1BC"/>
          </a:solidFill>
          <a:ln>
            <a:noFill/>
          </a:ln>
          <a:effectLst/>
        </c:spPr>
        <c:dLbl>
          <c:idx val="0"/>
          <c:layout>
            <c:manualLayout>
              <c:x val="0.16564903313618085"/>
              <c:y val="-7.7160493827159076E-3"/>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6"/>
        <c:spPr>
          <a:solidFill>
            <a:srgbClr val="63B1BC"/>
          </a:solidFill>
          <a:ln>
            <a:noFill/>
          </a:ln>
          <a:effectLst/>
        </c:spPr>
        <c:dLbl>
          <c:idx val="0"/>
          <c:layout>
            <c:manualLayout>
              <c:x val="0.27216387706657824"/>
              <c:y val="3.5364817800055533E-1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7"/>
        <c:spPr>
          <a:solidFill>
            <a:srgbClr val="63B1BC"/>
          </a:solidFill>
          <a:ln>
            <a:noFill/>
          </a:ln>
          <a:effectLst/>
        </c:spPr>
        <c:dLbl>
          <c:idx val="0"/>
          <c:layout>
            <c:manualLayout>
              <c:x val="0.24020942388745889"/>
              <c:y val="7.0729635600111065E-1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8"/>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9"/>
        <c:spPr>
          <a:solidFill>
            <a:srgbClr val="63B1BC"/>
          </a:solidFill>
          <a:ln>
            <a:noFill/>
          </a:ln>
          <a:effectLst/>
        </c:spPr>
        <c:dLbl>
          <c:idx val="0"/>
          <c:layout>
            <c:manualLayout>
              <c:x val="0.27216387706657824"/>
              <c:y val="3.5364817800055533E-1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0"/>
        <c:spPr>
          <a:solidFill>
            <a:srgbClr val="63B1BC"/>
          </a:solidFill>
          <a:ln>
            <a:noFill/>
          </a:ln>
          <a:effectLst/>
        </c:spPr>
        <c:dLbl>
          <c:idx val="0"/>
          <c:layout>
            <c:manualLayout>
              <c:x val="0.24020942388745889"/>
              <c:y val="7.0729635600111065E-1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1"/>
        <c:spPr>
          <a:solidFill>
            <a:srgbClr val="63B1BC"/>
          </a:solidFill>
          <a:ln>
            <a:noFill/>
          </a:ln>
          <a:effectLst/>
        </c:spPr>
        <c:dLbl>
          <c:idx val="0"/>
          <c:layout>
            <c:manualLayout>
              <c:x val="0.28678361666779673"/>
              <c:y val="6.0756294359167841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2"/>
        <c:spPr>
          <a:solidFill>
            <a:srgbClr val="63B1BC"/>
          </a:solidFill>
          <a:ln>
            <a:noFill/>
          </a:ln>
          <a:effectLst/>
        </c:spPr>
        <c:dLbl>
          <c:idx val="0"/>
          <c:layout>
            <c:manualLayout>
              <c:x val="0.25754413746535965"/>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3"/>
        <c:spPr>
          <a:solidFill>
            <a:srgbClr val="63B1BC"/>
          </a:solidFill>
          <a:ln>
            <a:noFill/>
          </a:ln>
          <a:effectLst/>
        </c:spPr>
        <c:dLbl>
          <c:idx val="0"/>
          <c:layout>
            <c:manualLayout>
              <c:x val="0.16564903313618085"/>
              <c:y val="-7.7160493827159076E-3"/>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4"/>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35"/>
        <c:spPr>
          <a:solidFill>
            <a:srgbClr val="63B1BC"/>
          </a:solidFill>
          <a:ln>
            <a:noFill/>
          </a:ln>
          <a:effectLst/>
        </c:spPr>
        <c:dLbl>
          <c:idx val="0"/>
          <c:layout>
            <c:manualLayout>
              <c:x val="0.27216387706657824"/>
              <c:y val="3.5364817800055533E-1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6"/>
        <c:spPr>
          <a:solidFill>
            <a:srgbClr val="63B1BC"/>
          </a:solidFill>
          <a:ln>
            <a:noFill/>
          </a:ln>
          <a:effectLst/>
        </c:spPr>
        <c:dLbl>
          <c:idx val="0"/>
          <c:layout>
            <c:manualLayout>
              <c:x val="0.24020942388745889"/>
              <c:y val="7.0729635600111065E-1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7"/>
        <c:spPr>
          <a:solidFill>
            <a:srgbClr val="63B1BC"/>
          </a:solidFill>
          <a:ln>
            <a:noFill/>
          </a:ln>
          <a:effectLst/>
        </c:spPr>
        <c:dLbl>
          <c:idx val="0"/>
          <c:layout>
            <c:manualLayout>
              <c:x val="0.28678361666779673"/>
              <c:y val="6.0756294359167841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8"/>
        <c:spPr>
          <a:solidFill>
            <a:srgbClr val="63B1BC"/>
          </a:solidFill>
          <a:ln>
            <a:noFill/>
          </a:ln>
          <a:effectLst/>
        </c:spPr>
        <c:dLbl>
          <c:idx val="0"/>
          <c:layout>
            <c:manualLayout>
              <c:x val="0.25754413746535965"/>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9"/>
        <c:spPr>
          <a:solidFill>
            <a:srgbClr val="63B1BC"/>
          </a:solidFill>
          <a:ln>
            <a:noFill/>
          </a:ln>
          <a:effectLst/>
        </c:spPr>
        <c:dLbl>
          <c:idx val="0"/>
          <c:layout>
            <c:manualLayout>
              <c:x val="0.16564903313618085"/>
              <c:y val="-7.7160493827159076E-3"/>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3584596795587055"/>
          <c:y val="0.19659278701273453"/>
          <c:w val="0.54431244354219577"/>
          <c:h val="0.7912990910858364"/>
        </c:manualLayout>
      </c:layout>
      <c:barChart>
        <c:barDir val="bar"/>
        <c:grouping val="stacked"/>
        <c:varyColors val="0"/>
        <c:ser>
          <c:idx val="0"/>
          <c:order val="0"/>
          <c:tx>
            <c:strRef>
              <c:f>'2023 Demo Calcs &amp; Graphs'!$B$46</c:f>
              <c:strCache>
                <c:ptCount val="1"/>
                <c:pt idx="0">
                  <c:v>Total</c:v>
                </c:pt>
              </c:strCache>
            </c:strRef>
          </c:tx>
          <c:spPr>
            <a:solidFill>
              <a:srgbClr val="63B1BC"/>
            </a:solidFill>
            <a:ln>
              <a:noFill/>
            </a:ln>
            <a:effectLst/>
          </c:spPr>
          <c:invertIfNegative val="0"/>
          <c:dLbls>
            <c:dLbl>
              <c:idx val="0"/>
              <c:layout>
                <c:manualLayout>
                  <c:x val="0.25629085623386322"/>
                  <c:y val="6.0756294355631361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6EA-A64F-A149-B7F59FC665EC}"/>
                </c:ext>
              </c:extLst>
            </c:dLbl>
            <c:dLbl>
              <c:idx val="1"/>
              <c:layout>
                <c:manualLayout>
                  <c:x val="0.22433640305474412"/>
                  <c:y val="6.0756294352094872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6EA-A64F-A149-B7F59FC665EC}"/>
                </c:ext>
              </c:extLst>
            </c:dLbl>
            <c:dLbl>
              <c:idx val="2"/>
              <c:layout>
                <c:manualLayout>
                  <c:x val="0.25503757500236673"/>
                  <c:y val="1.8226888305628463E-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26EA-A64F-A149-B7F59FC665EC}"/>
                </c:ext>
              </c:extLst>
            </c:dLbl>
            <c:dLbl>
              <c:idx val="3"/>
              <c:layout>
                <c:manualLayout>
                  <c:x val="0.24960762704900233"/>
                  <c:y val="6.0756294352094872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6EA-A64F-A149-B7F59FC665EC}"/>
                </c:ext>
              </c:extLst>
            </c:dLbl>
            <c:dLbl>
              <c:idx val="4"/>
              <c:layout>
                <c:manualLayout>
                  <c:x val="0.14977601230346591"/>
                  <c:y val="7.7166569456597117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6EA-A64F-A149-B7F59FC665EC}"/>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'2023 Demo Calcs &amp; Graphs'!$A$47:$A$52</c:f>
              <c:strCache>
                <c:ptCount val="5"/>
                <c:pt idx="0">
                  <c:v>Less than 1 year</c:v>
                </c:pt>
                <c:pt idx="1">
                  <c:v>1-2 years</c:v>
                </c:pt>
                <c:pt idx="2">
                  <c:v>3-5 years</c:v>
                </c:pt>
                <c:pt idx="3">
                  <c:v>6-10 years</c:v>
                </c:pt>
                <c:pt idx="4">
                  <c:v>Over 10 years</c:v>
                </c:pt>
              </c:strCache>
            </c:strRef>
          </c:cat>
          <c:val>
            <c:numRef>
              <c:f>'2023 Demo Calcs &amp; Graphs'!$B$47:$B$52</c:f>
              <c:numCache>
                <c:formatCode>0%</c:formatCode>
                <c:ptCount val="5"/>
                <c:pt idx="0">
                  <c:v>0.22826086956521738</c:v>
                </c:pt>
                <c:pt idx="1">
                  <c:v>0.19565217391304349</c:v>
                </c:pt>
                <c:pt idx="2">
                  <c:v>0.2391304347826087</c:v>
                </c:pt>
                <c:pt idx="3">
                  <c:v>0.21739130434782608</c:v>
                </c:pt>
                <c:pt idx="4">
                  <c:v>0.11956521739130435</c:v>
                </c:pt>
              </c:numCache>
            </c:numRef>
          </c:val>
          <c:extLst>
            <c:ext xmlns:c16="http://schemas.microsoft.com/office/drawing/2014/chart" uri="{C3380CC4-5D6E-409C-BE32-E72D297353CC}">
              <c16:uniqueId val="{00000005-26EA-A64F-A149-B7F59FC665EC}"/>
            </c:ext>
          </c:extLst>
        </c:ser>
        <c:dLbls>
          <c:dLblPos val="inEnd"/>
          <c:showLegendKey val="0"/>
          <c:showVal val="1"/>
          <c:showCatName val="0"/>
          <c:showSerName val="0"/>
          <c:showPercent val="0"/>
          <c:showBubbleSize val="0"/>
        </c:dLbls>
        <c:gapWidth val="60"/>
        <c:overlap val="100"/>
        <c:axId val="919908896"/>
        <c:axId val="919783568"/>
      </c:barChart>
      <c:catAx>
        <c:axId val="9199088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Avenir" panose="02000503020000020003" pitchFamily="2" charset="0"/>
                <a:ea typeface="+mn-ea"/>
                <a:cs typeface="+mn-cs"/>
              </a:defRPr>
            </a:pPr>
            <a:endParaRPr lang="en-US"/>
          </a:p>
        </c:txPr>
        <c:crossAx val="919783568"/>
        <c:crosses val="autoZero"/>
        <c:auto val="1"/>
        <c:lblAlgn val="ctr"/>
        <c:lblOffset val="100"/>
        <c:noMultiLvlLbl val="0"/>
      </c:catAx>
      <c:valAx>
        <c:axId val="919783568"/>
        <c:scaling>
          <c:orientation val="minMax"/>
        </c:scaling>
        <c:delete val="1"/>
        <c:axPos val="t"/>
        <c:numFmt formatCode="0%" sourceLinked="1"/>
        <c:majorTickMark val="none"/>
        <c:minorTickMark val="none"/>
        <c:tickLblPos val="nextTo"/>
        <c:crossAx val="9199088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baseline="0">
          <a:latin typeface="Avenir" panose="02000503020000020003" pitchFamily="2" charset="0"/>
        </a:defRPr>
      </a:pPr>
      <a:endParaRPr lang="en-US"/>
    </a:p>
  </c:txPr>
  <c:externalData r:id="rId4">
    <c:autoUpdate val="0"/>
  </c:externalData>
  <c:userShapes r:id="rId5"/>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pivotSource>
    <c:name>[Parent Possible_'23 Progress Report Data_2.xlsx]2023 Demo Calcs &amp; Graphs!PivotTable4</c:name>
    <c:fmtId val="10"/>
  </c:pivotSource>
  <c:chart>
    <c:autoTitleDeleted val="1"/>
    <c:pivotFmts>
      <c:pivotFmt>
        <c:idx val="0"/>
        <c:spPr>
          <a:solidFill>
            <a:srgbClr val="68BBC6"/>
          </a:solidFill>
          <a:ln>
            <a:noFill/>
          </a:ln>
          <a:effectLst/>
        </c:spPr>
        <c:marker>
          <c:symbol val="none"/>
        </c:marker>
      </c:pivotFmt>
      <c:pivotFmt>
        <c:idx val="1"/>
        <c:spPr>
          <a:solidFill>
            <a:srgbClr val="68BBC6"/>
          </a:solidFill>
          <a:ln>
            <a:noFill/>
          </a:ln>
          <a:effectLst/>
        </c:spPr>
      </c:pivotFmt>
      <c:pivotFmt>
        <c:idx val="2"/>
        <c:spPr>
          <a:solidFill>
            <a:srgbClr val="68BBC6"/>
          </a:solidFill>
          <a:ln>
            <a:noFill/>
          </a:ln>
          <a:effectLst/>
        </c:spPr>
      </c:pivotFmt>
      <c:pivotFmt>
        <c:idx val="3"/>
        <c:spPr>
          <a:solidFill>
            <a:srgbClr val="68BBC6"/>
          </a:solidFill>
          <a:ln>
            <a:noFill/>
          </a:ln>
          <a:effectLst/>
        </c:spPr>
      </c:pivotFmt>
      <c:pivotFmt>
        <c:idx val="4"/>
        <c:spPr>
          <a:solidFill>
            <a:srgbClr val="68BBC6"/>
          </a:solidFill>
          <a:ln>
            <a:noFill/>
          </a:ln>
          <a:effectLst/>
        </c:spPr>
      </c:pivotFmt>
      <c:pivotFmt>
        <c:idx val="5"/>
        <c:spPr>
          <a:solidFill>
            <a:srgbClr val="68BBC6"/>
          </a:solidFill>
          <a:ln>
            <a:noFill/>
          </a:ln>
          <a:effectLst/>
        </c:spPr>
      </c:pivotFmt>
      <c:pivotFmt>
        <c:idx val="6"/>
        <c:spPr>
          <a:solidFill>
            <a:srgbClr val="68BBC6"/>
          </a:solidFill>
          <a:ln>
            <a:noFill/>
          </a:ln>
          <a:effectLst/>
        </c:spPr>
      </c:pivotFmt>
      <c:pivotFmt>
        <c:idx val="7"/>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8"/>
        <c:spPr>
          <a:solidFill>
            <a:schemeClr val="accent6">
              <a:shade val="76000"/>
            </a:schemeClr>
          </a:solidFill>
          <a:ln>
            <a:noFill/>
          </a:ln>
          <a:effectLst/>
        </c:spPr>
        <c:dLbl>
          <c:idx val="0"/>
          <c:layout>
            <c:manualLayout>
              <c:x val="9.7863079615048115E-2"/>
              <c:y val="7.2907553224635742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9"/>
        <c:spPr>
          <a:solidFill>
            <a:schemeClr val="accent6">
              <a:shade val="76000"/>
            </a:schemeClr>
          </a:solidFill>
          <a:ln>
            <a:noFill/>
          </a:ln>
          <a:effectLst/>
        </c:spPr>
        <c:dLbl>
          <c:idx val="0"/>
          <c:layout>
            <c:manualLayout>
              <c:x val="8.4707849018872641E-2"/>
              <c:y val="4.8389968952995916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0"/>
        <c:spPr>
          <a:solidFill>
            <a:schemeClr val="accent6">
              <a:shade val="76000"/>
            </a:schemeClr>
          </a:solidFill>
          <a:ln>
            <a:noFill/>
          </a:ln>
          <a:effectLst/>
        </c:spPr>
        <c:dLbl>
          <c:idx val="0"/>
          <c:layout>
            <c:manualLayout>
              <c:x val="4.2693413323334581E-2"/>
              <c:y val="-4.6281714785651792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1"/>
        <c:spPr>
          <a:solidFill>
            <a:schemeClr val="accent6">
              <a:shade val="76000"/>
            </a:schemeClr>
          </a:solidFill>
          <a:ln>
            <a:noFill/>
          </a:ln>
          <a:effectLst/>
        </c:spPr>
        <c:dLbl>
          <c:idx val="0"/>
          <c:layout>
            <c:manualLayout>
              <c:x val="4.8312398450193653E-2"/>
              <c:y val="1.0936132984225834E-6"/>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2"/>
        <c:spPr>
          <a:solidFill>
            <a:schemeClr val="accent6">
              <a:shade val="76000"/>
            </a:schemeClr>
          </a:solidFill>
          <a:ln>
            <a:noFill/>
          </a:ln>
          <a:effectLst/>
        </c:spPr>
        <c:dLbl>
          <c:idx val="0"/>
          <c:layout>
            <c:manualLayout>
              <c:x val="5.3788901387326588E-2"/>
              <c:y val="-4.6289005540974043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3"/>
        <c:spPr>
          <a:solidFill>
            <a:schemeClr val="accent6">
              <a:shade val="76000"/>
            </a:schemeClr>
          </a:solidFill>
          <a:ln>
            <a:noFill/>
          </a:ln>
          <a:effectLst/>
        </c:spPr>
        <c:dLbl>
          <c:idx val="0"/>
          <c:layout>
            <c:manualLayout>
              <c:x val="5.5773340832395948E-2"/>
              <c:y val="-4.6285360163312922E-3"/>
            </c:manualLayout>
          </c:layout>
          <c:tx>
            <c:rich>
              <a:bodyPr rot="0" spcFirstLastPara="1" vertOverflow="ellipsis" vert="horz" wrap="square" lIns="38100" tIns="19050" rIns="38100" bIns="19050" anchor="ctr" anchorCtr="1">
                <a:no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layout>
                <c:manualLayout>
                  <c:w val="0.1118538307711536"/>
                  <c:h val="7.5439997083697877E-2"/>
                </c:manualLayout>
              </c15:layout>
              <c15:showDataLabelsRange val="1"/>
            </c:ext>
          </c:extLst>
        </c:dLbl>
      </c:pivotFmt>
      <c:pivotFmt>
        <c:idx val="14"/>
        <c:spPr>
          <a:solidFill>
            <a:srgbClr val="68BBC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15"/>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6"/>
        <c:spPr>
          <a:solidFill>
            <a:schemeClr val="accent6"/>
          </a:solidFill>
          <a:ln>
            <a:noFill/>
          </a:ln>
          <a:effectLst/>
        </c:spPr>
        <c:dLbl>
          <c:idx val="0"/>
          <c:layout>
            <c:manualLayout>
              <c:x val="3.4722222222222224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7"/>
        <c:spPr>
          <a:solidFill>
            <a:schemeClr val="accent6"/>
          </a:solidFill>
          <a:ln>
            <a:noFill/>
          </a:ln>
          <a:effectLst/>
        </c:spPr>
        <c:dLbl>
          <c:idx val="0"/>
          <c:layout>
            <c:manualLayout>
              <c:x val="6.5936132983377083E-2"/>
              <c:y val="4.2437781360066642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8"/>
        <c:spPr>
          <a:solidFill>
            <a:schemeClr val="accent6"/>
          </a:solidFill>
          <a:ln>
            <a:noFill/>
          </a:ln>
          <a:effectLst/>
        </c:spPr>
        <c:dLbl>
          <c:idx val="0"/>
          <c:layout>
            <c:manualLayout>
              <c:x val="7.6587614048243963E-2"/>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9"/>
        <c:spPr>
          <a:solidFill>
            <a:schemeClr val="accent6"/>
          </a:solidFill>
          <a:ln>
            <a:noFill/>
          </a:ln>
          <a:effectLst/>
        </c:spPr>
        <c:dLbl>
          <c:idx val="0"/>
          <c:layout>
            <c:manualLayout>
              <c:x val="5.5284651918510043E-2"/>
              <c:y val="8.4875562720133283E-17"/>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0"/>
        <c:spPr>
          <a:solidFill>
            <a:schemeClr val="accent6"/>
          </a:solidFill>
          <a:ln>
            <a:noFill/>
          </a:ln>
          <a:effectLst/>
        </c:spPr>
        <c:dLbl>
          <c:idx val="0"/>
          <c:layout>
            <c:manualLayout>
              <c:x val="0.16179977502812135"/>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1"/>
        <c:spPr>
          <a:solidFill>
            <a:schemeClr val="accent6"/>
          </a:solidFill>
          <a:ln>
            <a:noFill/>
          </a:ln>
          <a:effectLst/>
        </c:spPr>
        <c:dLbl>
          <c:idx val="0"/>
          <c:layout>
            <c:manualLayout>
              <c:x val="0.10457380327459068"/>
              <c:y val="0"/>
            </c:manualLayout>
          </c:layout>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22"/>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23"/>
        <c:spPr>
          <a:solidFill>
            <a:srgbClr val="63B1BC"/>
          </a:solidFill>
          <a:ln>
            <a:noFill/>
          </a:ln>
          <a:effectLst/>
        </c:spPr>
        <c:dLbl>
          <c:idx val="0"/>
          <c:layout>
            <c:manualLayout>
              <c:x val="0.27096831646044245"/>
              <c:y val="6.04206242245868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4"/>
        <c:spPr>
          <a:solidFill>
            <a:srgbClr val="63B1BC"/>
          </a:solidFill>
          <a:ln>
            <a:noFill/>
          </a:ln>
          <a:effectLst/>
        </c:spPr>
        <c:dLbl>
          <c:idx val="0"/>
          <c:layout>
            <c:manualLayout>
              <c:x val="0.28090082489688789"/>
              <c:y val="6.0420624217552922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5"/>
        <c:spPr>
          <a:solidFill>
            <a:srgbClr val="63B1BC"/>
          </a:solidFill>
          <a:ln>
            <a:noFill/>
          </a:ln>
          <a:effectLst/>
        </c:spPr>
        <c:dLbl>
          <c:idx val="0"/>
          <c:layout>
            <c:manualLayout>
              <c:x val="0.18357080364954381"/>
              <c:y val="-7.0338864132707149E-1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6"/>
        <c:spPr>
          <a:solidFill>
            <a:srgbClr val="63B1BC"/>
          </a:solidFill>
          <a:ln>
            <a:noFill/>
          </a:ln>
          <a:effectLst/>
        </c:spPr>
        <c:dLbl>
          <c:idx val="0"/>
          <c:layout>
            <c:manualLayout>
              <c:x val="0.20940038745156855"/>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7"/>
        <c:spPr>
          <a:solidFill>
            <a:srgbClr val="63B1BC"/>
          </a:solidFill>
          <a:ln>
            <a:noFill/>
          </a:ln>
          <a:effectLst/>
        </c:spPr>
        <c:dLbl>
          <c:idx val="0"/>
          <c:layout>
            <c:manualLayout>
              <c:x val="6.3299900012498439E-2"/>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8"/>
        <c:spPr>
          <a:solidFill>
            <a:srgbClr val="63B1BC"/>
          </a:solidFill>
          <a:ln>
            <a:noFill/>
          </a:ln>
          <a:effectLst/>
        </c:spPr>
        <c:dLbl>
          <c:idx val="0"/>
          <c:layout>
            <c:manualLayout>
              <c:x val="0.16967004124484439"/>
              <c:y val="1.406777282654143E-16"/>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29"/>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30"/>
        <c:spPr>
          <a:solidFill>
            <a:srgbClr val="63B1BC"/>
          </a:solidFill>
          <a:ln>
            <a:noFill/>
          </a:ln>
          <a:effectLst/>
        </c:spPr>
        <c:dLbl>
          <c:idx val="0"/>
          <c:layout>
            <c:manualLayout>
              <c:x val="6.3299900012498439E-2"/>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1"/>
        <c:spPr>
          <a:solidFill>
            <a:srgbClr val="63B1BC"/>
          </a:solidFill>
          <a:ln>
            <a:noFill/>
          </a:ln>
          <a:effectLst/>
        </c:spPr>
        <c:dLbl>
          <c:idx val="0"/>
          <c:layout>
            <c:manualLayout>
              <c:x val="0.20940038745156855"/>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2"/>
        <c:spPr>
          <a:solidFill>
            <a:srgbClr val="63B1BC"/>
          </a:solidFill>
          <a:ln>
            <a:noFill/>
          </a:ln>
          <a:effectLst/>
        </c:spPr>
        <c:dLbl>
          <c:idx val="0"/>
          <c:layout>
            <c:manualLayout>
              <c:x val="0.27096831646044245"/>
              <c:y val="6.04206242245868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3"/>
        <c:spPr>
          <a:solidFill>
            <a:srgbClr val="63B1BC"/>
          </a:solidFill>
          <a:ln>
            <a:noFill/>
          </a:ln>
          <a:effectLst/>
        </c:spPr>
        <c:dLbl>
          <c:idx val="0"/>
          <c:layout>
            <c:manualLayout>
              <c:x val="0.18357080364954381"/>
              <c:y val="-7.0338864132707149E-1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4"/>
        <c:spPr>
          <a:solidFill>
            <a:srgbClr val="63B1BC"/>
          </a:solidFill>
          <a:ln>
            <a:noFill/>
          </a:ln>
          <a:effectLst/>
        </c:spPr>
        <c:dLbl>
          <c:idx val="0"/>
          <c:layout>
            <c:manualLayout>
              <c:x val="0.28090082489688789"/>
              <c:y val="6.0420624217552922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5"/>
        <c:spPr>
          <a:solidFill>
            <a:srgbClr val="63B1BC"/>
          </a:solidFill>
          <a:ln>
            <a:noFill/>
          </a:ln>
          <a:effectLst/>
        </c:spPr>
        <c:dLbl>
          <c:idx val="0"/>
          <c:layout>
            <c:manualLayout>
              <c:x val="0.16967004124484439"/>
              <c:y val="1.406777282654143E-16"/>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6"/>
        <c:spPr>
          <a:solidFill>
            <a:srgbClr val="63B1BC"/>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extLst>
            <c:ext xmlns:c15="http://schemas.microsoft.com/office/drawing/2012/chart" uri="{CE6537A1-D6FC-4f65-9D91-7224C49458BB}"/>
          </c:extLst>
        </c:dLbl>
      </c:pivotFmt>
      <c:pivotFmt>
        <c:idx val="37"/>
        <c:spPr>
          <a:solidFill>
            <a:srgbClr val="63B1BC"/>
          </a:solidFill>
          <a:ln>
            <a:noFill/>
          </a:ln>
          <a:effectLst/>
        </c:spPr>
        <c:dLbl>
          <c:idx val="0"/>
          <c:layout>
            <c:manualLayout>
              <c:x val="6.3299900012498439E-2"/>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8"/>
        <c:spPr>
          <a:solidFill>
            <a:srgbClr val="63B1BC"/>
          </a:solidFill>
          <a:ln>
            <a:noFill/>
          </a:ln>
          <a:effectLst/>
        </c:spPr>
        <c:dLbl>
          <c:idx val="0"/>
          <c:layout>
            <c:manualLayout>
              <c:x val="0.20940038745156855"/>
              <c:y val="0"/>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39"/>
        <c:spPr>
          <a:solidFill>
            <a:srgbClr val="63B1BC"/>
          </a:solidFill>
          <a:ln>
            <a:noFill/>
          </a:ln>
          <a:effectLst/>
        </c:spPr>
        <c:dLbl>
          <c:idx val="0"/>
          <c:layout>
            <c:manualLayout>
              <c:x val="0.27096831646044245"/>
              <c:y val="6.04206242245868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40"/>
        <c:spPr>
          <a:solidFill>
            <a:srgbClr val="63B1BC"/>
          </a:solidFill>
          <a:ln>
            <a:noFill/>
          </a:ln>
          <a:effectLst/>
        </c:spPr>
        <c:dLbl>
          <c:idx val="0"/>
          <c:layout>
            <c:manualLayout>
              <c:x val="0.18357080364954381"/>
              <c:y val="-7.0338864132707149E-1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41"/>
        <c:spPr>
          <a:solidFill>
            <a:srgbClr val="63B1BC"/>
          </a:solidFill>
          <a:ln>
            <a:noFill/>
          </a:ln>
          <a:effectLst/>
        </c:spPr>
        <c:dLbl>
          <c:idx val="0"/>
          <c:layout>
            <c:manualLayout>
              <c:x val="0.28090082489688789"/>
              <c:y val="6.0420624217552922E-7"/>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42"/>
        <c:spPr>
          <a:solidFill>
            <a:srgbClr val="63B1BC"/>
          </a:solidFill>
          <a:ln>
            <a:noFill/>
          </a:ln>
          <a:effectLst/>
        </c:spPr>
        <c:dLbl>
          <c:idx val="0"/>
          <c:layout>
            <c:manualLayout>
              <c:x val="0.16967004124484439"/>
              <c:y val="1.406777282654143E-16"/>
            </c:manualLayout>
          </c:layout>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43187789026371709"/>
          <c:y val="0.20405313631376187"/>
          <c:w val="0.54828083989501319"/>
          <c:h val="0.7909579327445948"/>
        </c:manualLayout>
      </c:layout>
      <c:barChart>
        <c:barDir val="bar"/>
        <c:grouping val="stacked"/>
        <c:varyColors val="0"/>
        <c:ser>
          <c:idx val="0"/>
          <c:order val="0"/>
          <c:tx>
            <c:strRef>
              <c:f>'2023 Demo Calcs &amp; Graphs'!$B$66</c:f>
              <c:strCache>
                <c:ptCount val="1"/>
                <c:pt idx="0">
                  <c:v>Total</c:v>
                </c:pt>
              </c:strCache>
            </c:strRef>
          </c:tx>
          <c:spPr>
            <a:solidFill>
              <a:srgbClr val="63B1BC"/>
            </a:solidFill>
            <a:ln>
              <a:noFill/>
            </a:ln>
            <a:effectLst/>
          </c:spPr>
          <c:invertIfNegative val="0"/>
          <c:dLbls>
            <c:dLbl>
              <c:idx val="0"/>
              <c:layout>
                <c:manualLayout>
                  <c:x val="6.3299900012498439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E9-6140-871F-83A783607679}"/>
                </c:ext>
              </c:extLst>
            </c:dLbl>
            <c:dLbl>
              <c:idx val="1"/>
              <c:layout>
                <c:manualLayout>
                  <c:x val="0.20940038745156855"/>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5E9-6140-871F-83A783607679}"/>
                </c:ext>
              </c:extLst>
            </c:dLbl>
            <c:dLbl>
              <c:idx val="2"/>
              <c:layout>
                <c:manualLayout>
                  <c:x val="0.27096831646044245"/>
                  <c:y val="6.04206242245868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5E9-6140-871F-83A783607679}"/>
                </c:ext>
              </c:extLst>
            </c:dLbl>
            <c:dLbl>
              <c:idx val="3"/>
              <c:layout>
                <c:manualLayout>
                  <c:x val="0.18357080364954381"/>
                  <c:y val="-7.033886413270714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5E9-6140-871F-83A783607679}"/>
                </c:ext>
              </c:extLst>
            </c:dLbl>
            <c:dLbl>
              <c:idx val="4"/>
              <c:layout>
                <c:manualLayout>
                  <c:x val="0.28090082489688789"/>
                  <c:y val="6.0420624217552922E-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5E9-6140-871F-83A783607679}"/>
                </c:ext>
              </c:extLst>
            </c:dLbl>
            <c:dLbl>
              <c:idx val="5"/>
              <c:layout>
                <c:manualLayout>
                  <c:x val="0.16967004124484439"/>
                  <c:y val="1.406777282654143E-16"/>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5E9-6140-871F-83A783607679}"/>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'2023 Demo Calcs &amp; Graphs'!$A$67:$A$73</c:f>
              <c:strCache>
                <c:ptCount val="6"/>
                <c:pt idx="0">
                  <c:v>Some high school</c:v>
                </c:pt>
                <c:pt idx="1">
                  <c:v>HS Diploma/GED</c:v>
                </c:pt>
                <c:pt idx="2">
                  <c:v>Some college / training</c:v>
                </c:pt>
                <c:pt idx="3">
                  <c:v>Assoc. Degree / Tech. Training</c:v>
                </c:pt>
                <c:pt idx="4">
                  <c:v>Bachelor's degree</c:v>
                </c:pt>
                <c:pt idx="5">
                  <c:v>Master's degree</c:v>
                </c:pt>
              </c:strCache>
            </c:strRef>
          </c:cat>
          <c:val>
            <c:numRef>
              <c:f>'2023 Demo Calcs &amp; Graphs'!$B$67:$B$73</c:f>
              <c:numCache>
                <c:formatCode>0%</c:formatCode>
                <c:ptCount val="6"/>
                <c:pt idx="0">
                  <c:v>3.2608695652173912E-2</c:v>
                </c:pt>
                <c:pt idx="1">
                  <c:v>0.18478260869565216</c:v>
                </c:pt>
                <c:pt idx="2">
                  <c:v>0.2391304347826087</c:v>
                </c:pt>
                <c:pt idx="3">
                  <c:v>0.15217391304347827</c:v>
                </c:pt>
                <c:pt idx="4">
                  <c:v>0.25</c:v>
                </c:pt>
                <c:pt idx="5">
                  <c:v>0.14130434782608695</c:v>
                </c:pt>
              </c:numCache>
            </c:numRef>
          </c:val>
          <c:extLst>
            <c:ext xmlns:c16="http://schemas.microsoft.com/office/drawing/2014/chart" uri="{C3380CC4-5D6E-409C-BE32-E72D297353CC}">
              <c16:uniqueId val="{00000006-E5E9-6140-871F-83A783607679}"/>
            </c:ext>
          </c:extLst>
        </c:ser>
        <c:dLbls>
          <c:dLblPos val="inEnd"/>
          <c:showLegendKey val="0"/>
          <c:showVal val="1"/>
          <c:showCatName val="0"/>
          <c:showSerName val="0"/>
          <c:showPercent val="0"/>
          <c:showBubbleSize val="0"/>
        </c:dLbls>
        <c:gapWidth val="60"/>
        <c:overlap val="100"/>
        <c:axId val="919908896"/>
        <c:axId val="919783568"/>
      </c:barChart>
      <c:catAx>
        <c:axId val="9199088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Avenir" panose="02000503020000020003" pitchFamily="2" charset="0"/>
                <a:ea typeface="+mn-ea"/>
                <a:cs typeface="+mn-cs"/>
              </a:defRPr>
            </a:pPr>
            <a:endParaRPr lang="en-US"/>
          </a:p>
        </c:txPr>
        <c:crossAx val="919783568"/>
        <c:crosses val="autoZero"/>
        <c:auto val="1"/>
        <c:lblAlgn val="ctr"/>
        <c:lblOffset val="100"/>
        <c:noMultiLvlLbl val="0"/>
      </c:catAx>
      <c:valAx>
        <c:axId val="919783568"/>
        <c:scaling>
          <c:orientation val="minMax"/>
        </c:scaling>
        <c:delete val="1"/>
        <c:axPos val="t"/>
        <c:numFmt formatCode="0%" sourceLinked="1"/>
        <c:majorTickMark val="none"/>
        <c:minorTickMark val="none"/>
        <c:tickLblPos val="nextTo"/>
        <c:crossAx val="9199088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baseline="0">
          <a:latin typeface="Avenir" panose="02000503020000020003" pitchFamily="2" charset="0"/>
        </a:defRPr>
      </a:pPr>
      <a:endParaRPr lang="en-US"/>
    </a:p>
  </c:txPr>
  <c:externalData r:id="rId4">
    <c:autoUpdate val="0"/>
  </c:externalData>
  <c:userShapes r:id="rId5"/>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728417844789533"/>
          <c:y val="0.24341138287115782"/>
          <c:w val="0.66003319260985382"/>
          <c:h val="0.65606773005845609"/>
        </c:manualLayout>
      </c:layout>
      <c:barChart>
        <c:barDir val="bar"/>
        <c:grouping val="clustered"/>
        <c:varyColors val="0"/>
        <c:ser>
          <c:idx val="1"/>
          <c:order val="0"/>
          <c:spPr>
            <a:solidFill>
              <a:schemeClr val="bg1">
                <a:lumMod val="50000"/>
              </a:schemeClr>
            </a:solidFill>
            <a:ln>
              <a:noFill/>
            </a:ln>
            <a:effectLst/>
          </c:spPr>
          <c:invertIfNegative val="0"/>
          <c:dPt>
            <c:idx val="0"/>
            <c:invertIfNegative val="0"/>
            <c:bubble3D val="0"/>
            <c:spPr>
              <a:solidFill>
                <a:srgbClr val="FF5C39"/>
              </a:solidFill>
              <a:ln>
                <a:noFill/>
              </a:ln>
              <a:effectLst/>
            </c:spPr>
            <c:extLst>
              <c:ext xmlns:c16="http://schemas.microsoft.com/office/drawing/2014/chart" uri="{C3380CC4-5D6E-409C-BE32-E72D297353CC}">
                <c16:uniqueId val="{00000001-777B-F344-A130-ADD6CB2C11F6}"/>
              </c:ext>
            </c:extLst>
          </c:dPt>
          <c:dPt>
            <c:idx val="1"/>
            <c:invertIfNegative val="0"/>
            <c:bubble3D val="0"/>
            <c:spPr>
              <a:solidFill>
                <a:srgbClr val="C4C6C6"/>
              </a:solidFill>
              <a:ln>
                <a:noFill/>
              </a:ln>
              <a:effectLst/>
            </c:spPr>
            <c:extLst>
              <c:ext xmlns:c16="http://schemas.microsoft.com/office/drawing/2014/chart" uri="{C3380CC4-5D6E-409C-BE32-E72D297353CC}">
                <c16:uniqueId val="{00000003-777B-F344-A130-ADD6CB2C11F6}"/>
              </c:ext>
            </c:extLst>
          </c:dPt>
          <c:dPt>
            <c:idx val="2"/>
            <c:invertIfNegative val="0"/>
            <c:bubble3D val="0"/>
            <c:spPr>
              <a:solidFill>
                <a:srgbClr val="63B1BC"/>
              </a:solidFill>
              <a:ln>
                <a:noFill/>
              </a:ln>
              <a:effectLst/>
            </c:spPr>
            <c:extLst>
              <c:ext xmlns:c16="http://schemas.microsoft.com/office/drawing/2014/chart" uri="{C3380CC4-5D6E-409C-BE32-E72D297353CC}">
                <c16:uniqueId val="{00000005-777B-F344-A130-ADD6CB2C11F6}"/>
              </c:ext>
            </c:extLst>
          </c:dPt>
          <c:dLbls>
            <c:dLbl>
              <c:idx val="0"/>
              <c:tx>
                <c:rich>
                  <a:bodyPr/>
                  <a:lstStyle/>
                  <a:p>
                    <a:r>
                      <a:rPr lang="en-US"/>
                      <a:t>82%</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01-777B-F344-A130-ADD6CB2C11F6}"/>
                </c:ext>
              </c:extLst>
            </c:dLbl>
            <c:dLbl>
              <c:idx val="1"/>
              <c:tx>
                <c:rich>
                  <a:bodyPr/>
                  <a:lstStyle/>
                  <a:p>
                    <a:r>
                      <a:rPr lang="en-US"/>
                      <a:t>11%</a:t>
                    </a:r>
                  </a:p>
                </c:rich>
              </c:tx>
              <c:dLblPos val="inEnd"/>
              <c:showLegendKey val="0"/>
              <c:showVal val="1"/>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03-777B-F344-A130-ADD6CB2C11F6}"/>
                </c:ext>
              </c:extLst>
            </c:dLbl>
            <c:dLbl>
              <c:idx val="2"/>
              <c:tx>
                <c:rich>
                  <a:bodyPr/>
                  <a:lstStyle/>
                  <a:p>
                    <a:r>
                      <a:rPr lang="en-US"/>
                      <a:t>7%</a:t>
                    </a:r>
                    <a:endParaRPr lang="en-US" dirty="0"/>
                  </a:p>
                </c:rich>
              </c:tx>
              <c:dLblPos val="inEnd"/>
              <c:showLegendKey val="0"/>
              <c:showVal val="1"/>
              <c:showCatName val="0"/>
              <c:showSerName val="0"/>
              <c:showPercent val="0"/>
              <c:showBubbleSize val="0"/>
              <c:extLst>
                <c:ext xmlns:c15="http://schemas.microsoft.com/office/drawing/2012/chart" uri="{CE6537A1-D6FC-4f65-9D91-7224C49458BB}">
                  <c15:showDataLabelsRange val="1"/>
                </c:ext>
                <c:ext xmlns:c16="http://schemas.microsoft.com/office/drawing/2014/chart" uri="{C3380CC4-5D6E-409C-BE32-E72D297353CC}">
                  <c16:uniqueId val="{00000005-777B-F344-A130-ADD6CB2C11F6}"/>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DataLabelsRange val="1"/>
                <c15:showLeaderLines val="1"/>
                <c15:leaderLines>
                  <c:spPr>
                    <a:ln w="9525" cap="flat" cmpd="sng" algn="ctr">
                      <a:solidFill>
                        <a:schemeClr val="tx1">
                          <a:lumMod val="35000"/>
                          <a:lumOff val="65000"/>
                        </a:schemeClr>
                      </a:solidFill>
                      <a:round/>
                    </a:ln>
                    <a:effectLst/>
                  </c:spPr>
                </c15:leaderLines>
              </c:ext>
            </c:extLst>
          </c:dLbls>
          <c:cat>
            <c:strRef>
              <c:f>'2023 Outcomes Data &amp; Graphs'!$CM$98:$CM$100</c:f>
              <c:strCache>
                <c:ptCount val="3"/>
                <c:pt idx="0">
                  <c:v>Improved</c:v>
                </c:pt>
                <c:pt idx="1">
                  <c:v>Stayed the same</c:v>
                </c:pt>
                <c:pt idx="2">
                  <c:v>Worsened</c:v>
                </c:pt>
              </c:strCache>
            </c:strRef>
          </c:cat>
          <c:val>
            <c:numRef>
              <c:f>'2023 Outcomes Data &amp; Graphs'!$CN$98:$CN$100</c:f>
              <c:numCache>
                <c:formatCode>General</c:formatCode>
                <c:ptCount val="3"/>
                <c:pt idx="0">
                  <c:v>74</c:v>
                </c:pt>
                <c:pt idx="1">
                  <c:v>10</c:v>
                </c:pt>
                <c:pt idx="2">
                  <c:v>6</c:v>
                </c:pt>
              </c:numCache>
            </c:numRef>
          </c:val>
          <c:extLst>
            <c:ext xmlns:c16="http://schemas.microsoft.com/office/drawing/2014/chart" uri="{C3380CC4-5D6E-409C-BE32-E72D297353CC}">
              <c16:uniqueId val="{00000006-777B-F344-A130-ADD6CB2C11F6}"/>
            </c:ext>
          </c:extLst>
        </c:ser>
        <c:dLbls>
          <c:showLegendKey val="0"/>
          <c:showVal val="0"/>
          <c:showCatName val="0"/>
          <c:showSerName val="0"/>
          <c:showPercent val="0"/>
          <c:showBubbleSize val="0"/>
        </c:dLbls>
        <c:gapWidth val="60"/>
        <c:overlap val="100"/>
        <c:axId val="2006259680"/>
        <c:axId val="1750096480"/>
      </c:barChart>
      <c:valAx>
        <c:axId val="1750096480"/>
        <c:scaling>
          <c:orientation val="minMax"/>
        </c:scaling>
        <c:delete val="1"/>
        <c:axPos val="t"/>
        <c:numFmt formatCode="General" sourceLinked="1"/>
        <c:majorTickMark val="out"/>
        <c:minorTickMark val="none"/>
        <c:tickLblPos val="nextTo"/>
        <c:crossAx val="2006259680"/>
        <c:crosses val="autoZero"/>
        <c:crossBetween val="between"/>
      </c:valAx>
      <c:catAx>
        <c:axId val="2006259680"/>
        <c:scaling>
          <c:orientation val="maxMin"/>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Avenir" panose="02000503020000020003" pitchFamily="2" charset="0"/>
                <a:ea typeface="+mn-ea"/>
                <a:cs typeface="+mn-cs"/>
              </a:defRPr>
            </a:pPr>
            <a:endParaRPr lang="en-US"/>
          </a:p>
        </c:txPr>
        <c:crossAx val="1750096480"/>
        <c:crosses val="autoZero"/>
        <c:auto val="1"/>
        <c:lblAlgn val="ctr"/>
        <c:lblOffset val="100"/>
        <c:noMultiLvlLbl val="0"/>
      </c:cat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baseline="0">
          <a:latin typeface="Avenir" panose="02000503020000020003" pitchFamily="2" charset="0"/>
        </a:defRPr>
      </a:pPr>
      <a:endParaRPr lang="en-US"/>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autoTitleDeleted val="1"/>
    <c:pivotFmts>
      <c:pivotFmt>
        <c:idx val="0"/>
        <c:spPr>
          <a:solidFill>
            <a:srgbClr val="68BBC6"/>
          </a:solidFill>
          <a:ln>
            <a:noFill/>
          </a:ln>
          <a:effectLst/>
        </c:spPr>
        <c:marker>
          <c:symbol val="none"/>
        </c:marker>
      </c:pivotFmt>
      <c:pivotFmt>
        <c:idx val="1"/>
        <c:spPr>
          <a:solidFill>
            <a:srgbClr val="68BBC6"/>
          </a:solidFill>
          <a:ln>
            <a:noFill/>
          </a:ln>
          <a:effectLst/>
        </c:spPr>
      </c:pivotFmt>
      <c:pivotFmt>
        <c:idx val="2"/>
        <c:spPr>
          <a:solidFill>
            <a:srgbClr val="68BBC6"/>
          </a:solidFill>
          <a:ln>
            <a:noFill/>
          </a:ln>
          <a:effectLst/>
        </c:spPr>
      </c:pivotFmt>
      <c:pivotFmt>
        <c:idx val="3"/>
        <c:spPr>
          <a:solidFill>
            <a:srgbClr val="68BBC6"/>
          </a:solidFill>
          <a:ln>
            <a:noFill/>
          </a:ln>
          <a:effectLst/>
        </c:spPr>
      </c:pivotFmt>
      <c:pivotFmt>
        <c:idx val="4"/>
        <c:spPr>
          <a:solidFill>
            <a:srgbClr val="68BBC6"/>
          </a:solidFill>
          <a:ln>
            <a:noFill/>
          </a:ln>
          <a:effectLst/>
        </c:spPr>
      </c:pivotFmt>
      <c:pivotFmt>
        <c:idx val="5"/>
        <c:spPr>
          <a:solidFill>
            <a:srgbClr val="68BBC6"/>
          </a:solidFill>
          <a:ln>
            <a:noFill/>
          </a:ln>
          <a:effectLst/>
        </c:spPr>
      </c:pivotFmt>
      <c:pivotFmt>
        <c:idx val="6"/>
        <c:spPr>
          <a:solidFill>
            <a:srgbClr val="68BBC6"/>
          </a:solidFill>
          <a:ln>
            <a:noFill/>
          </a:ln>
          <a:effectLst/>
        </c:spPr>
      </c:pivotFmt>
      <c:pivotFmt>
        <c:idx val="7"/>
        <c:spPr>
          <a:solidFill>
            <a:schemeClr val="accent6"/>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inEnd"/>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8"/>
        <c:spPr>
          <a:solidFill>
            <a:schemeClr val="accent6">
              <a:shade val="76000"/>
            </a:schemeClr>
          </a:solidFill>
          <a:ln>
            <a:noFill/>
          </a:ln>
          <a:effectLst/>
        </c:spPr>
        <c:dLbl>
          <c:idx val="0"/>
          <c:layout>
            <c:manualLayout>
              <c:x val="9.7863079615048115E-2"/>
              <c:y val="7.2907553224635742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9"/>
        <c:spPr>
          <a:solidFill>
            <a:schemeClr val="accent6">
              <a:shade val="76000"/>
            </a:schemeClr>
          </a:solidFill>
          <a:ln>
            <a:noFill/>
          </a:ln>
          <a:effectLst/>
        </c:spPr>
        <c:dLbl>
          <c:idx val="0"/>
          <c:layout>
            <c:manualLayout>
              <c:x val="8.4707849018872641E-2"/>
              <c:y val="4.8389968952995916E-7"/>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0"/>
        <c:spPr>
          <a:solidFill>
            <a:schemeClr val="accent6">
              <a:shade val="76000"/>
            </a:schemeClr>
          </a:solidFill>
          <a:ln>
            <a:noFill/>
          </a:ln>
          <a:effectLst/>
        </c:spPr>
        <c:dLbl>
          <c:idx val="0"/>
          <c:layout>
            <c:manualLayout>
              <c:x val="4.2693413323334581E-2"/>
              <c:y val="-4.6281714785651792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1"/>
        <c:spPr>
          <a:solidFill>
            <a:schemeClr val="accent6">
              <a:shade val="76000"/>
            </a:schemeClr>
          </a:solidFill>
          <a:ln>
            <a:noFill/>
          </a:ln>
          <a:effectLst/>
        </c:spPr>
        <c:dLbl>
          <c:idx val="0"/>
          <c:layout>
            <c:manualLayout>
              <c:x val="4.8312398450193653E-2"/>
              <c:y val="1.0936132984225834E-6"/>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2"/>
        <c:spPr>
          <a:solidFill>
            <a:schemeClr val="accent6">
              <a:shade val="76000"/>
            </a:schemeClr>
          </a:solidFill>
          <a:ln>
            <a:noFill/>
          </a:ln>
          <a:effectLst/>
        </c:spPr>
        <c:dLbl>
          <c:idx val="0"/>
          <c:layout>
            <c:manualLayout>
              <c:x val="5.3788901387326588E-2"/>
              <c:y val="-4.6289005540974043E-3"/>
            </c:manualLayout>
          </c:layout>
          <c:tx>
            <c:rich>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DataLabelsRange val="1"/>
            </c:ext>
          </c:extLst>
        </c:dLbl>
      </c:pivotFmt>
      <c:pivotFmt>
        <c:idx val="13"/>
        <c:spPr>
          <a:solidFill>
            <a:schemeClr val="accent6">
              <a:shade val="76000"/>
            </a:schemeClr>
          </a:solidFill>
          <a:ln>
            <a:noFill/>
          </a:ln>
          <a:effectLst/>
        </c:spPr>
        <c:dLbl>
          <c:idx val="0"/>
          <c:layout>
            <c:manualLayout>
              <c:x val="5.5773340832395948E-2"/>
              <c:y val="-4.6285360163312922E-3"/>
            </c:manualLayout>
          </c:layout>
          <c:tx>
            <c:rich>
              <a:bodyPr rot="0" spcFirstLastPara="1" vertOverflow="ellipsis" vert="horz" wrap="square" lIns="38100" tIns="19050" rIns="38100" bIns="19050" anchor="ctr" anchorCtr="1">
                <a:noAutofit/>
              </a:bodyPr>
              <a:lstStyle/>
              <a:p>
                <a:pPr>
                  <a:defRPr sz="900" b="0" i="0" u="none" strike="noStrike" kern="1200" baseline="0">
                    <a:solidFill>
                      <a:srgbClr val="63B1BC"/>
                    </a:solidFill>
                    <a:latin typeface="Avenir" panose="02000503020000020003" pitchFamily="2" charset="0"/>
                    <a:ea typeface="+mn-ea"/>
                    <a:cs typeface="+mn-cs"/>
                  </a:defRPr>
                </a:pPr>
                <a:r>
                  <a:rPr lang="en-US"/>
                  <a:t>Add text</a:t>
                </a:r>
              </a:p>
            </c:rich>
          </c:tx>
          <c:spPr>
            <a:noFill/>
            <a:ln>
              <a:noFill/>
            </a:ln>
            <a:effectLst/>
          </c:spPr>
          <c:txPr>
            <a:bodyPr rot="0" spcFirstLastPara="1" vertOverflow="ellipsis" vert="horz" wrap="square" lIns="38100" tIns="19050" rIns="38100" bIns="19050" anchor="ctr" anchorCtr="1">
              <a:noAutofit/>
            </a:bodyPr>
            <a:lstStyle/>
            <a:p>
              <a:pPr>
                <a:defRPr sz="900" b="0" i="0" u="none" strike="noStrike" kern="1200" baseline="0">
                  <a:solidFill>
                    <a:srgbClr val="63B1BC"/>
                  </a:solidFill>
                  <a:latin typeface="Avenir" panose="02000503020000020003" pitchFamily="2" charset="0"/>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layout>
                <c:manualLayout>
                  <c:w val="0.1118538307711536"/>
                  <c:h val="7.5439997083697877E-2"/>
                </c:manualLayout>
              </c15:layout>
              <c15:showDataLabelsRange val="1"/>
            </c:ext>
          </c:extLst>
        </c:dLbl>
      </c:pivotFmt>
    </c:pivotFmts>
    <c:plotArea>
      <c:layout>
        <c:manualLayout>
          <c:layoutTarget val="inner"/>
          <c:xMode val="edge"/>
          <c:yMode val="edge"/>
          <c:x val="0.48528403777114065"/>
          <c:y val="0.32004979511552839"/>
          <c:w val="0.4380876097384378"/>
          <c:h val="0.67864477009818214"/>
        </c:manualLayout>
      </c:layout>
      <c:barChart>
        <c:barDir val="bar"/>
        <c:grouping val="stacked"/>
        <c:varyColors val="0"/>
        <c:ser>
          <c:idx val="0"/>
          <c:order val="0"/>
          <c:tx>
            <c:strRef>
              <c:f>'2023 Outcomes Data &amp; Graphs'!$AO$136</c:f>
              <c:strCache>
                <c:ptCount val="1"/>
                <c:pt idx="0">
                  <c:v>Yes, it was very helpful</c:v>
                </c:pt>
              </c:strCache>
            </c:strRef>
          </c:tx>
          <c:spPr>
            <a:solidFill>
              <a:srgbClr val="63B1B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venir" panose="02000503020000020003" pitchFamily="2"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'2023 Outcomes Data &amp; Graphs'!$AP$135:$AQ$135</c:f>
              <c:strCache>
                <c:ptCount val="2"/>
                <c:pt idx="0">
                  <c:v>Improving your effectiveness in working with families?</c:v>
                </c:pt>
                <c:pt idx="1">
                  <c:v>Helping you support the families that you work with</c:v>
                </c:pt>
              </c:strCache>
            </c:strRef>
          </c:cat>
          <c:val>
            <c:numRef>
              <c:f>'2023 Outcomes Data &amp; Graphs'!$AP$136:$AQ$136</c:f>
              <c:numCache>
                <c:formatCode>0%</c:formatCode>
                <c:ptCount val="2"/>
                <c:pt idx="0">
                  <c:v>0.66666666666666663</c:v>
                </c:pt>
                <c:pt idx="1">
                  <c:v>0.73333333333333328</c:v>
                </c:pt>
              </c:numCache>
            </c:numRef>
          </c:val>
          <c:extLst>
            <c:ext xmlns:c16="http://schemas.microsoft.com/office/drawing/2014/chart" uri="{C3380CC4-5D6E-409C-BE32-E72D297353CC}">
              <c16:uniqueId val="{00000000-FA08-A94B-99ED-6140347D628C}"/>
            </c:ext>
          </c:extLst>
        </c:ser>
        <c:dLbls>
          <c:dLblPos val="inEnd"/>
          <c:showLegendKey val="0"/>
          <c:showVal val="1"/>
          <c:showCatName val="0"/>
          <c:showSerName val="0"/>
          <c:showPercent val="0"/>
          <c:showBubbleSize val="0"/>
        </c:dLbls>
        <c:gapWidth val="60"/>
        <c:overlap val="100"/>
        <c:axId val="919908896"/>
        <c:axId val="919783568"/>
      </c:barChart>
      <c:catAx>
        <c:axId val="9199088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r">
              <a:defRPr sz="1000" b="0" i="0" u="none" strike="noStrike" kern="1200" baseline="0">
                <a:solidFill>
                  <a:schemeClr val="tx1"/>
                </a:solidFill>
                <a:latin typeface="Avenir" panose="02000503020000020003" pitchFamily="2" charset="0"/>
                <a:ea typeface="+mn-ea"/>
                <a:cs typeface="+mn-cs"/>
              </a:defRPr>
            </a:pPr>
            <a:endParaRPr lang="en-US"/>
          </a:p>
        </c:txPr>
        <c:crossAx val="919783568"/>
        <c:crosses val="autoZero"/>
        <c:auto val="1"/>
        <c:lblAlgn val="ctr"/>
        <c:lblOffset val="100"/>
        <c:noMultiLvlLbl val="0"/>
      </c:catAx>
      <c:valAx>
        <c:axId val="919783568"/>
        <c:scaling>
          <c:orientation val="minMax"/>
        </c:scaling>
        <c:delete val="1"/>
        <c:axPos val="t"/>
        <c:numFmt formatCode="0%" sourceLinked="1"/>
        <c:majorTickMark val="none"/>
        <c:minorTickMark val="none"/>
        <c:tickLblPos val="nextTo"/>
        <c:crossAx val="9199088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baseline="0">
          <a:latin typeface="Avenir" panose="02000503020000020003" pitchFamily="2" charset="0"/>
        </a:defRPr>
      </a:pPr>
      <a:endParaRPr lang="en-US"/>
    </a:p>
  </c:txPr>
  <c:externalData r:id="rId4">
    <c:autoUpdate val="0"/>
  </c:externalData>
  <c:userShapes r:id="rId5"/>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8785350248744115"/>
          <c:y val="0.19960228929717114"/>
          <c:w val="0.40579021285235634"/>
          <c:h val="0.79305426538031121"/>
        </c:manualLayout>
      </c:layout>
      <c:doughnutChart>
        <c:varyColors val="1"/>
        <c:ser>
          <c:idx val="1"/>
          <c:order val="0"/>
          <c:spPr>
            <a:solidFill>
              <a:schemeClr val="bg1">
                <a:lumMod val="50000"/>
              </a:schemeClr>
            </a:solidFill>
          </c:spPr>
          <c:dPt>
            <c:idx val="0"/>
            <c:bubble3D val="0"/>
            <c:spPr>
              <a:solidFill>
                <a:srgbClr val="FF5C39"/>
              </a:solidFill>
              <a:ln>
                <a:noFill/>
              </a:ln>
              <a:effectLst/>
            </c:spPr>
            <c:extLst>
              <c:ext xmlns:c16="http://schemas.microsoft.com/office/drawing/2014/chart" uri="{C3380CC4-5D6E-409C-BE32-E72D297353CC}">
                <c16:uniqueId val="{00000001-F90C-C94A-AEC1-15FFE7E3C685}"/>
              </c:ext>
            </c:extLst>
          </c:dPt>
          <c:dPt>
            <c:idx val="1"/>
            <c:bubble3D val="0"/>
            <c:spPr>
              <a:solidFill>
                <a:srgbClr val="FFAE9C"/>
              </a:solidFill>
              <a:ln>
                <a:noFill/>
              </a:ln>
              <a:effectLst/>
            </c:spPr>
            <c:extLst>
              <c:ext xmlns:c16="http://schemas.microsoft.com/office/drawing/2014/chart" uri="{C3380CC4-5D6E-409C-BE32-E72D297353CC}">
                <c16:uniqueId val="{00000003-F90C-C94A-AEC1-15FFE7E3C685}"/>
              </c:ext>
            </c:extLst>
          </c:dPt>
          <c:dPt>
            <c:idx val="2"/>
            <c:bubble3D val="0"/>
            <c:spPr>
              <a:solidFill>
                <a:srgbClr val="C4C6C6"/>
              </a:solidFill>
              <a:ln>
                <a:noFill/>
              </a:ln>
              <a:effectLst/>
            </c:spPr>
            <c:extLst>
              <c:ext xmlns:c16="http://schemas.microsoft.com/office/drawing/2014/chart" uri="{C3380CC4-5D6E-409C-BE32-E72D297353CC}">
                <c16:uniqueId val="{00000005-F90C-C94A-AEC1-15FFE7E3C685}"/>
              </c:ext>
            </c:extLst>
          </c:dPt>
          <c:dPt>
            <c:idx val="3"/>
            <c:bubble3D val="0"/>
            <c:spPr>
              <a:solidFill>
                <a:srgbClr val="63B1BC"/>
              </a:solidFill>
              <a:ln>
                <a:noFill/>
              </a:ln>
              <a:effectLst/>
            </c:spPr>
            <c:extLst>
              <c:ext xmlns:c16="http://schemas.microsoft.com/office/drawing/2014/chart" uri="{C3380CC4-5D6E-409C-BE32-E72D297353CC}">
                <c16:uniqueId val="{00000007-F90C-C94A-AEC1-15FFE7E3C685}"/>
              </c:ext>
            </c:extLst>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Avenir" panose="02000503020000020003" pitchFamily="2" charset="0"/>
                    <a:ea typeface="+mn-ea"/>
                    <a:cs typeface="+mn-cs"/>
                  </a:defRPr>
                </a:pPr>
                <a:endParaRPr lang="en-US"/>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'2023 Outcomes Data &amp; Graphs'!$CV$98:$CV$101</c:f>
              <c:strCache>
                <c:ptCount val="4"/>
                <c:pt idx="0">
                  <c:v>Improved</c:v>
                </c:pt>
                <c:pt idx="1">
                  <c:v>No Change, max score</c:v>
                </c:pt>
                <c:pt idx="2">
                  <c:v>No Change, room for growth</c:v>
                </c:pt>
                <c:pt idx="3">
                  <c:v>Worsened</c:v>
                </c:pt>
              </c:strCache>
            </c:strRef>
          </c:cat>
          <c:val>
            <c:numRef>
              <c:f>'2023 Outcomes Data &amp; Graphs'!$CW$98:$CW$101</c:f>
              <c:numCache>
                <c:formatCode>General</c:formatCode>
                <c:ptCount val="4"/>
                <c:pt idx="0">
                  <c:v>52</c:v>
                </c:pt>
                <c:pt idx="1">
                  <c:v>21</c:v>
                </c:pt>
                <c:pt idx="2">
                  <c:v>13</c:v>
                </c:pt>
                <c:pt idx="3">
                  <c:v>5</c:v>
                </c:pt>
              </c:numCache>
            </c:numRef>
          </c:val>
          <c:extLst>
            <c:ext xmlns:c16="http://schemas.microsoft.com/office/drawing/2014/chart" uri="{C3380CC4-5D6E-409C-BE32-E72D297353CC}">
              <c16:uniqueId val="{00000008-F90C-C94A-AEC1-15FFE7E3C685}"/>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ayout>
        <c:manualLayout>
          <c:xMode val="edge"/>
          <c:yMode val="edge"/>
          <c:x val="0.62028984153959654"/>
          <c:y val="0.21519941675542301"/>
          <c:w val="0.37971015846040357"/>
          <c:h val="0.77174793838569355"/>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venir" panose="02000503020000020003" pitchFamily="2" charset="0"/>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baseline="0">
          <a:latin typeface="Avenir" panose="02000503020000020003" pitchFamily="2" charset="0"/>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colors4.xml><?xml version="1.0" encoding="utf-8"?>
<cs:colorStyle xmlns:cs="http://schemas.microsoft.com/office/drawing/2012/chartStyle" xmlns:a="http://schemas.openxmlformats.org/drawingml/2006/main" meth="withinLinearReversed" id="26">
  <a:schemeClr val="accent6"/>
</cs:colorStyle>
</file>

<file path=ppt/charts/colors5.xml><?xml version="1.0" encoding="utf-8"?>
<cs:colorStyle xmlns:cs="http://schemas.microsoft.com/office/drawing/2012/chartStyle" xmlns:a="http://schemas.openxmlformats.org/drawingml/2006/main" meth="withinLinearReversed" id="26">
  <a:schemeClr val="accent6"/>
</cs:colorStyle>
</file>

<file path=ppt/charts/colors6.xml><?xml version="1.0" encoding="utf-8"?>
<cs:colorStyle xmlns:cs="http://schemas.microsoft.com/office/drawing/2012/chartStyle" xmlns:a="http://schemas.openxmlformats.org/drawingml/2006/main" meth="withinLinearReversed" id="26">
  <a:schemeClr val="accent6"/>
</cs:colorStyle>
</file>

<file path=ppt/charts/colors7.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Reversed" id="26">
  <a:schemeClr val="accent6"/>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0.00414</cdr:y>
    </cdr:from>
    <cdr:to>
      <cdr:x>0.97567</cdr:x>
      <cdr:y>0.16267</cdr:y>
    </cdr:to>
    <cdr:sp macro="" textlink="">
      <cdr:nvSpPr>
        <cdr:cNvPr id="2" name="TextBox 1">
          <a:extLst xmlns:a="http://schemas.openxmlformats.org/drawingml/2006/main">
            <a:ext uri="{FF2B5EF4-FFF2-40B4-BE49-F238E27FC236}">
              <a16:creationId xmlns:a16="http://schemas.microsoft.com/office/drawing/2014/main" id="{6C4928A6-8A2F-D589-1C72-8C2818FAEBC9}"/>
            </a:ext>
          </a:extLst>
        </cdr:cNvPr>
        <cdr:cNvSpPr txBox="1"/>
      </cdr:nvSpPr>
      <cdr:spPr>
        <a:xfrm xmlns:a="http://schemas.openxmlformats.org/drawingml/2006/main">
          <a:off x="-591656" y="6858"/>
          <a:ext cx="3122534" cy="2623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0" i="0" baseline="0" dirty="0">
              <a:solidFill>
                <a:srgbClr val="FC5C29"/>
              </a:solidFill>
              <a:latin typeface="Avenir Medium" panose="02000503020000020003" pitchFamily="2" charset="0"/>
              <a:ea typeface="Verdana" panose="020B0604030504040204" pitchFamily="34" charset="0"/>
              <a:cs typeface="Verdana" panose="020B0604030504040204" pitchFamily="34" charset="0"/>
            </a:rPr>
            <a:t>PARTICIPANT RACE / ETHNICITY (N=92)</a:t>
          </a:r>
        </a:p>
      </cdr:txBody>
    </cdr:sp>
  </cdr:relSizeAnchor>
</c:userShapes>
</file>

<file path=ppt/drawings/drawing2.xml><?xml version="1.0" encoding="utf-8"?>
<c:userShapes xmlns:c="http://schemas.openxmlformats.org/drawingml/2006/chart">
  <cdr:relSizeAnchor xmlns:cdr="http://schemas.openxmlformats.org/drawingml/2006/chartDrawing">
    <cdr:from>
      <cdr:x>0.00554</cdr:x>
      <cdr:y>0</cdr:y>
    </cdr:from>
    <cdr:to>
      <cdr:x>0.94672</cdr:x>
      <cdr:y>0.15853</cdr:y>
    </cdr:to>
    <cdr:sp macro="" textlink="">
      <cdr:nvSpPr>
        <cdr:cNvPr id="2" name="TextBox 1">
          <a:extLst xmlns:a="http://schemas.openxmlformats.org/drawingml/2006/main">
            <a:ext uri="{FF2B5EF4-FFF2-40B4-BE49-F238E27FC236}">
              <a16:creationId xmlns:a16="http://schemas.microsoft.com/office/drawing/2014/main" id="{6C4928A6-8A2F-D589-1C72-8C2818FAEBC9}"/>
            </a:ext>
          </a:extLst>
        </cdr:cNvPr>
        <cdr:cNvSpPr txBox="1"/>
      </cdr:nvSpPr>
      <cdr:spPr>
        <a:xfrm xmlns:a="http://schemas.openxmlformats.org/drawingml/2006/main">
          <a:off x="17721" y="-8161310"/>
          <a:ext cx="3012153" cy="2609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0" i="0" baseline="0" dirty="0">
              <a:solidFill>
                <a:srgbClr val="FC5C29"/>
              </a:solidFill>
              <a:latin typeface="Avenir Medium" panose="02000503020000020003" pitchFamily="2" charset="0"/>
              <a:ea typeface="Verdana" panose="020B0604030504040204" pitchFamily="34" charset="0"/>
              <a:cs typeface="Verdana" panose="020B0604030504040204" pitchFamily="34" charset="0"/>
            </a:rPr>
            <a:t>PARTICIPANT AGE (N=92)</a:t>
          </a:r>
        </a:p>
      </cdr:txBody>
    </cdr:sp>
  </cdr:relSizeAnchor>
</c:userShapes>
</file>

<file path=ppt/drawings/drawing3.xml><?xml version="1.0" encoding="utf-8"?>
<c:userShapes xmlns:c="http://schemas.openxmlformats.org/drawingml/2006/chart">
  <cdr:relSizeAnchor xmlns:cdr="http://schemas.openxmlformats.org/drawingml/2006/chartDrawing">
    <cdr:from>
      <cdr:x>0.00111</cdr:x>
      <cdr:y>0.01452</cdr:y>
    </cdr:from>
    <cdr:to>
      <cdr:x>0.94229</cdr:x>
      <cdr:y>0.17305</cdr:y>
    </cdr:to>
    <cdr:sp macro="" textlink="">
      <cdr:nvSpPr>
        <cdr:cNvPr id="2" name="TextBox 1">
          <a:extLst xmlns:a="http://schemas.openxmlformats.org/drawingml/2006/main">
            <a:ext uri="{FF2B5EF4-FFF2-40B4-BE49-F238E27FC236}">
              <a16:creationId xmlns:a16="http://schemas.microsoft.com/office/drawing/2014/main" id="{6C4928A6-8A2F-D589-1C72-8C2818FAEBC9}"/>
            </a:ext>
          </a:extLst>
        </cdr:cNvPr>
        <cdr:cNvSpPr txBox="1"/>
      </cdr:nvSpPr>
      <cdr:spPr>
        <a:xfrm xmlns:a="http://schemas.openxmlformats.org/drawingml/2006/main">
          <a:off x="3544" y="23901"/>
          <a:ext cx="3012153" cy="2609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0" i="0" baseline="0" dirty="0">
              <a:solidFill>
                <a:srgbClr val="FC5C29"/>
              </a:solidFill>
              <a:latin typeface="Avenir Medium" panose="02000503020000020003" pitchFamily="2" charset="0"/>
              <a:ea typeface="Verdana" panose="020B0604030504040204" pitchFamily="34" charset="0"/>
              <a:cs typeface="Verdana" panose="020B0604030504040204" pitchFamily="34" charset="0"/>
            </a:rPr>
            <a:t>PARTICIPANT ROLE (N=92)</a:t>
          </a:r>
        </a:p>
      </cdr:txBody>
    </cdr:sp>
  </cdr:relSizeAnchor>
  <cdr:relSizeAnchor xmlns:cdr="http://schemas.openxmlformats.org/drawingml/2006/chartDrawing">
    <cdr:from>
      <cdr:x>0.0716</cdr:x>
      <cdr:y>0.32592</cdr:y>
    </cdr:from>
    <cdr:to>
      <cdr:x>0.35197</cdr:x>
      <cdr:y>0.61527</cdr:y>
    </cdr:to>
    <cdr:sp macro="" textlink="">
      <cdr:nvSpPr>
        <cdr:cNvPr id="3" name="TextBox 2">
          <a:extLst xmlns:a="http://schemas.openxmlformats.org/drawingml/2006/main">
            <a:ext uri="{FF2B5EF4-FFF2-40B4-BE49-F238E27FC236}">
              <a16:creationId xmlns:a16="http://schemas.microsoft.com/office/drawing/2014/main" id="{522EF283-2914-83FF-6597-A5B15712FF12}"/>
            </a:ext>
          </a:extLst>
        </cdr:cNvPr>
        <cdr:cNvSpPr txBox="1"/>
      </cdr:nvSpPr>
      <cdr:spPr>
        <a:xfrm xmlns:a="http://schemas.openxmlformats.org/drawingml/2006/main">
          <a:off x="229151" y="536437"/>
          <a:ext cx="897283" cy="4762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solidFill>
                <a:srgbClr val="63B1BC"/>
              </a:solidFill>
              <a:latin typeface="Avenir Book" panose="02000503020000020003" pitchFamily="2" charset="0"/>
            </a:rPr>
            <a:t>Supervisors</a:t>
          </a:r>
        </a:p>
      </cdr:txBody>
    </cdr:sp>
  </cdr:relSizeAnchor>
  <cdr:relSizeAnchor xmlns:cdr="http://schemas.openxmlformats.org/drawingml/2006/chartDrawing">
    <cdr:from>
      <cdr:x>0.64346</cdr:x>
      <cdr:y>0.74946</cdr:y>
    </cdr:from>
    <cdr:to>
      <cdr:x>0.92383</cdr:x>
      <cdr:y>0.91301</cdr:y>
    </cdr:to>
    <cdr:sp macro="" textlink="">
      <cdr:nvSpPr>
        <cdr:cNvPr id="4" name="TextBox 1">
          <a:extLst xmlns:a="http://schemas.openxmlformats.org/drawingml/2006/main">
            <a:ext uri="{FF2B5EF4-FFF2-40B4-BE49-F238E27FC236}">
              <a16:creationId xmlns:a16="http://schemas.microsoft.com/office/drawing/2014/main" id="{455BA926-681C-E549-184F-72C01853ADA5}"/>
            </a:ext>
          </a:extLst>
        </cdr:cNvPr>
        <cdr:cNvSpPr txBox="1"/>
      </cdr:nvSpPr>
      <cdr:spPr>
        <a:xfrm xmlns:a="http://schemas.openxmlformats.org/drawingml/2006/main">
          <a:off x="2059333" y="1233556"/>
          <a:ext cx="897283" cy="26918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dirty="0">
              <a:solidFill>
                <a:srgbClr val="8AC5CD"/>
              </a:solidFill>
              <a:latin typeface="Avenir Book" panose="02000503020000020003" pitchFamily="2" charset="0"/>
            </a:rPr>
            <a:t>Home Visitors</a:t>
          </a:r>
        </a:p>
      </cdr:txBody>
    </cdr:sp>
  </cdr:relSizeAnchor>
</c:userShapes>
</file>

<file path=ppt/drawings/drawing4.xml><?xml version="1.0" encoding="utf-8"?>
<c:userShapes xmlns:c="http://schemas.openxmlformats.org/drawingml/2006/chart">
  <cdr:relSizeAnchor xmlns:cdr="http://schemas.openxmlformats.org/drawingml/2006/chartDrawing">
    <cdr:from>
      <cdr:x>0</cdr:x>
      <cdr:y>0</cdr:y>
    </cdr:from>
    <cdr:to>
      <cdr:x>0.94118</cdr:x>
      <cdr:y>0.15853</cdr:y>
    </cdr:to>
    <cdr:sp macro="" textlink="">
      <cdr:nvSpPr>
        <cdr:cNvPr id="2" name="TextBox 1">
          <a:extLst xmlns:a="http://schemas.openxmlformats.org/drawingml/2006/main">
            <a:ext uri="{FF2B5EF4-FFF2-40B4-BE49-F238E27FC236}">
              <a16:creationId xmlns:a16="http://schemas.microsoft.com/office/drawing/2014/main" id="{6C4928A6-8A2F-D589-1C72-8C2818FAEBC9}"/>
            </a:ext>
          </a:extLst>
        </cdr:cNvPr>
        <cdr:cNvSpPr txBox="1"/>
      </cdr:nvSpPr>
      <cdr:spPr>
        <a:xfrm xmlns:a="http://schemas.openxmlformats.org/drawingml/2006/main">
          <a:off x="-3981231" y="0"/>
          <a:ext cx="3012152" cy="2609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0" i="0" baseline="0" dirty="0">
              <a:solidFill>
                <a:srgbClr val="FC5C29"/>
              </a:solidFill>
              <a:latin typeface="Avenir Medium" panose="02000503020000020003" pitchFamily="2" charset="0"/>
              <a:ea typeface="Verdana" panose="020B0604030504040204" pitchFamily="34" charset="0"/>
              <a:cs typeface="Verdana" panose="020B0604030504040204" pitchFamily="34" charset="0"/>
            </a:rPr>
            <a:t>HOURS WORKED PER WEEK (N=92)</a:t>
          </a:r>
        </a:p>
      </cdr:txBody>
    </cdr:sp>
  </cdr:relSizeAnchor>
</c:userShapes>
</file>

<file path=ppt/drawings/drawing5.xml><?xml version="1.0" encoding="utf-8"?>
<c:userShapes xmlns:c="http://schemas.openxmlformats.org/drawingml/2006/chart">
  <cdr:relSizeAnchor xmlns:cdr="http://schemas.openxmlformats.org/drawingml/2006/chartDrawing">
    <cdr:from>
      <cdr:x>0.01027</cdr:x>
      <cdr:y>0</cdr:y>
    </cdr:from>
    <cdr:to>
      <cdr:x>0.95145</cdr:x>
      <cdr:y>0.15853</cdr:y>
    </cdr:to>
    <cdr:sp macro="" textlink="">
      <cdr:nvSpPr>
        <cdr:cNvPr id="2" name="TextBox 1">
          <a:extLst xmlns:a="http://schemas.openxmlformats.org/drawingml/2006/main">
            <a:ext uri="{FF2B5EF4-FFF2-40B4-BE49-F238E27FC236}">
              <a16:creationId xmlns:a16="http://schemas.microsoft.com/office/drawing/2014/main" id="{6C4928A6-8A2F-D589-1C72-8C2818FAEBC9}"/>
            </a:ext>
          </a:extLst>
        </cdr:cNvPr>
        <cdr:cNvSpPr txBox="1"/>
      </cdr:nvSpPr>
      <cdr:spPr>
        <a:xfrm xmlns:a="http://schemas.openxmlformats.org/drawingml/2006/main">
          <a:off x="32857" y="0"/>
          <a:ext cx="3012152" cy="2609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0" i="0" baseline="0">
              <a:solidFill>
                <a:srgbClr val="FC5C29"/>
              </a:solidFill>
              <a:latin typeface="Avenir Medium" panose="02000503020000020003" pitchFamily="2" charset="0"/>
              <a:ea typeface="Verdana" panose="020B0604030504040204" pitchFamily="34" charset="0"/>
              <a:cs typeface="Verdana" panose="020B0604030504040204" pitchFamily="34" charset="0"/>
            </a:rPr>
            <a:t>TIME IN HOME VISITING (N=92)</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0.00321</cdr:y>
    </cdr:from>
    <cdr:to>
      <cdr:x>0.94118</cdr:x>
      <cdr:y>0.16174</cdr:y>
    </cdr:to>
    <cdr:sp macro="" textlink="">
      <cdr:nvSpPr>
        <cdr:cNvPr id="2" name="TextBox 1">
          <a:extLst xmlns:a="http://schemas.openxmlformats.org/drawingml/2006/main">
            <a:ext uri="{FF2B5EF4-FFF2-40B4-BE49-F238E27FC236}">
              <a16:creationId xmlns:a16="http://schemas.microsoft.com/office/drawing/2014/main" id="{6C4928A6-8A2F-D589-1C72-8C2818FAEBC9}"/>
            </a:ext>
          </a:extLst>
        </cdr:cNvPr>
        <cdr:cNvSpPr txBox="1"/>
      </cdr:nvSpPr>
      <cdr:spPr>
        <a:xfrm xmlns:a="http://schemas.openxmlformats.org/drawingml/2006/main">
          <a:off x="-591656" y="5316"/>
          <a:ext cx="3012153" cy="2623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0" i="0" baseline="0" dirty="0">
              <a:solidFill>
                <a:srgbClr val="FC5C29"/>
              </a:solidFill>
              <a:latin typeface="Avenir Medium" panose="02000503020000020003" pitchFamily="2" charset="0"/>
              <a:ea typeface="Verdana" panose="020B0604030504040204" pitchFamily="34" charset="0"/>
              <a:cs typeface="Verdana" panose="020B0604030504040204" pitchFamily="34" charset="0"/>
            </a:rPr>
            <a:t>EDUCATIONAL ATTAINMENT (N=92)</a:t>
          </a:r>
        </a:p>
      </cdr:txBody>
    </cdr:sp>
  </cdr:relSizeAnchor>
</c:userShapes>
</file>

<file path=ppt/drawings/drawing7.xml><?xml version="1.0" encoding="utf-8"?>
<c:userShapes xmlns:c="http://schemas.openxmlformats.org/drawingml/2006/chart">
  <cdr:relSizeAnchor xmlns:cdr="http://schemas.openxmlformats.org/drawingml/2006/chartDrawing">
    <cdr:from>
      <cdr:x>0.00811</cdr:x>
      <cdr:y>0.00967</cdr:y>
    </cdr:from>
    <cdr:to>
      <cdr:x>0.94929</cdr:x>
      <cdr:y>0.1682</cdr:y>
    </cdr:to>
    <cdr:sp macro="" textlink="">
      <cdr:nvSpPr>
        <cdr:cNvPr id="2" name="TextBox 1">
          <a:extLst xmlns:a="http://schemas.openxmlformats.org/drawingml/2006/main">
            <a:ext uri="{FF2B5EF4-FFF2-40B4-BE49-F238E27FC236}">
              <a16:creationId xmlns:a16="http://schemas.microsoft.com/office/drawing/2014/main" id="{6C4928A6-8A2F-D589-1C72-8C2818FAEBC9}"/>
            </a:ext>
          </a:extLst>
        </cdr:cNvPr>
        <cdr:cNvSpPr txBox="1"/>
      </cdr:nvSpPr>
      <cdr:spPr>
        <a:xfrm xmlns:a="http://schemas.openxmlformats.org/drawingml/2006/main">
          <a:off x="26056" y="15946"/>
          <a:ext cx="3023814" cy="2613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0" i="0" baseline="0" dirty="0">
              <a:solidFill>
                <a:srgbClr val="FC5C29"/>
              </a:solidFill>
              <a:latin typeface="Avenir Medium" panose="02000503020000020003" pitchFamily="2" charset="0"/>
              <a:ea typeface="Verdana" panose="020B0604030504040204" pitchFamily="34" charset="0"/>
              <a:cs typeface="Verdana" panose="020B0604030504040204" pitchFamily="34" charset="0"/>
            </a:rPr>
            <a:t>Pct. Improving Mindfulness</a:t>
          </a:r>
        </a:p>
      </cdr:txBody>
    </cdr:sp>
  </cdr:relSizeAnchor>
</c:userShapes>
</file>

<file path=ppt/drawings/drawing8.xml><?xml version="1.0" encoding="utf-8"?>
<c:userShapes xmlns:c="http://schemas.openxmlformats.org/drawingml/2006/chart">
  <cdr:relSizeAnchor xmlns:cdr="http://schemas.openxmlformats.org/drawingml/2006/chartDrawing">
    <cdr:from>
      <cdr:x>0.00072</cdr:x>
      <cdr:y>0.00196</cdr:y>
    </cdr:from>
    <cdr:to>
      <cdr:x>0.9419</cdr:x>
      <cdr:y>0.34363</cdr:y>
    </cdr:to>
    <cdr:sp macro="" textlink="">
      <cdr:nvSpPr>
        <cdr:cNvPr id="2" name="TextBox 1">
          <a:extLst xmlns:a="http://schemas.openxmlformats.org/drawingml/2006/main">
            <a:ext uri="{FF2B5EF4-FFF2-40B4-BE49-F238E27FC236}">
              <a16:creationId xmlns:a16="http://schemas.microsoft.com/office/drawing/2014/main" id="{6C4928A6-8A2F-D589-1C72-8C2818FAEBC9}"/>
            </a:ext>
          </a:extLst>
        </cdr:cNvPr>
        <cdr:cNvSpPr txBox="1"/>
      </cdr:nvSpPr>
      <cdr:spPr>
        <a:xfrm xmlns:a="http://schemas.openxmlformats.org/drawingml/2006/main">
          <a:off x="2313" y="1931"/>
          <a:ext cx="3019238" cy="3364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200" b="0" i="0" baseline="0" dirty="0">
              <a:solidFill>
                <a:srgbClr val="FC5C29"/>
              </a:solidFill>
              <a:latin typeface="Avenir Medium" panose="02000503020000020003" pitchFamily="2" charset="0"/>
              <a:ea typeface="Verdana" panose="020B0604030504040204" pitchFamily="34" charset="0"/>
              <a:cs typeface="Verdana" panose="020B0604030504040204" pitchFamily="34" charset="0"/>
            </a:rPr>
            <a:t>% Reporting EHV was "Very helpful" in...</a:t>
          </a:r>
        </a:p>
      </cdr:txBody>
    </cdr:sp>
  </cdr:relSizeAnchor>
</c:userShapes>
</file>

<file path=ppt/drawings/drawing9.xml><?xml version="1.0" encoding="utf-8"?>
<c:userShapes xmlns:c="http://schemas.openxmlformats.org/drawingml/2006/chart">
  <cdr:relSizeAnchor xmlns:cdr="http://schemas.openxmlformats.org/drawingml/2006/chartDrawing">
    <cdr:from>
      <cdr:x>0.00811</cdr:x>
      <cdr:y>0.00028</cdr:y>
    </cdr:from>
    <cdr:to>
      <cdr:x>0.94929</cdr:x>
      <cdr:y>0.15881</cdr:y>
    </cdr:to>
    <cdr:sp macro="" textlink="">
      <cdr:nvSpPr>
        <cdr:cNvPr id="2" name="TextBox 1">
          <a:extLst xmlns:a="http://schemas.openxmlformats.org/drawingml/2006/main">
            <a:ext uri="{FF2B5EF4-FFF2-40B4-BE49-F238E27FC236}">
              <a16:creationId xmlns:a16="http://schemas.microsoft.com/office/drawing/2014/main" id="{6C4928A6-8A2F-D589-1C72-8C2818FAEBC9}"/>
            </a:ext>
          </a:extLst>
        </cdr:cNvPr>
        <cdr:cNvSpPr txBox="1"/>
      </cdr:nvSpPr>
      <cdr:spPr>
        <a:xfrm xmlns:a="http://schemas.openxmlformats.org/drawingml/2006/main">
          <a:off x="26056" y="459"/>
          <a:ext cx="3023813" cy="2613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0" i="0" baseline="0" dirty="0">
              <a:solidFill>
                <a:srgbClr val="FC5C29"/>
              </a:solidFill>
              <a:latin typeface="Avenir Medium" panose="02000503020000020003" pitchFamily="2" charset="0"/>
              <a:ea typeface="Verdana" panose="020B0604030504040204" pitchFamily="34" charset="0"/>
              <a:cs typeface="Verdana" panose="020B0604030504040204" pitchFamily="34" charset="0"/>
            </a:rPr>
            <a:t>Pct. Improving Compassion Satisfaction</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ed93f22c21_0_13: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ed93f22c21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Outputs</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ed93f22c21_0_7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ed93f22c21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Outcomes</a:t>
            </a:r>
            <a:endParaRPr dirty="0"/>
          </a:p>
        </p:txBody>
      </p:sp>
    </p:spTree>
    <p:extLst>
      <p:ext uri="{BB962C8B-B14F-4D97-AF65-F5344CB8AC3E}">
        <p14:creationId xmlns:p14="http://schemas.microsoft.com/office/powerpoint/2010/main" val="3954222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ed93f22c21_0_77: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ed93f22c21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Outcomes</a:t>
            </a:r>
            <a:endParaRPr dirty="0"/>
          </a:p>
        </p:txBody>
      </p:sp>
    </p:spTree>
    <p:extLst>
      <p:ext uri="{BB962C8B-B14F-4D97-AF65-F5344CB8AC3E}">
        <p14:creationId xmlns:p14="http://schemas.microsoft.com/office/powerpoint/2010/main" val="2091105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6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hyperlink" Target="https://www.google.com/maps/d/u/0/edit?mid=1Lv0P9Xfa2Ldvz73wWoBd9oYjIiM1RuEX&amp;ll=39.44581173661462%2C-107.81050351876517&amp;z=7" TargetMode="External"/><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10" Type="http://schemas.openxmlformats.org/officeDocument/2006/relationships/chart" Target="../charts/chart6.xml"/><Relationship Id="rId4" Type="http://schemas.openxmlformats.org/officeDocument/2006/relationships/image" Target="../media/image1.png"/><Relationship Id="rId9" Type="http://schemas.openxmlformats.org/officeDocument/2006/relationships/chart" Target="../charts/char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chart" Target="../charts/chart8.xml"/></Relationships>
</file>

<file path=ppt/slides/_rels/slide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106350" y="138350"/>
            <a:ext cx="7559700" cy="492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b="1" dirty="0">
                <a:solidFill>
                  <a:srgbClr val="63B1BC"/>
                </a:solidFill>
                <a:latin typeface="Avenir Medium" panose="02000503020000020003" pitchFamily="2" charset="0"/>
                <a:ea typeface="Avenir"/>
                <a:cs typeface="Avenir"/>
                <a:sym typeface="Avenir"/>
              </a:rPr>
              <a:t>2023 ENHANCED HOME VISITING (EHV) PROGRESS REPORT</a:t>
            </a:r>
            <a:endParaRPr sz="2000" b="1" dirty="0">
              <a:solidFill>
                <a:srgbClr val="63B1BC"/>
              </a:solidFill>
              <a:latin typeface="Avenir Medium" panose="02000503020000020003" pitchFamily="2" charset="0"/>
              <a:ea typeface="Avenir"/>
              <a:cs typeface="Avenir"/>
              <a:sym typeface="Avenir"/>
            </a:endParaRPr>
          </a:p>
        </p:txBody>
      </p:sp>
      <p:sp>
        <p:nvSpPr>
          <p:cNvPr id="55" name="Google Shape;55;p13"/>
          <p:cNvSpPr txBox="1"/>
          <p:nvPr/>
        </p:nvSpPr>
        <p:spPr>
          <a:xfrm>
            <a:off x="223850" y="534100"/>
            <a:ext cx="4624800" cy="268532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1250" dirty="0">
                <a:latin typeface="Avenir" panose="02000503020000020003" pitchFamily="2" charset="0"/>
                <a:ea typeface="Avenir"/>
                <a:cs typeface="Avenir"/>
                <a:sym typeface="Avenir"/>
              </a:rPr>
              <a:t>Parent Possible promotes and supports evidence-based, high-quality programs focused on parents of children from pregnancy through kindergarten.</a:t>
            </a:r>
            <a:endParaRPr sz="1250" dirty="0">
              <a:latin typeface="Avenir" panose="02000503020000020003" pitchFamily="2" charset="0"/>
              <a:ea typeface="Avenir"/>
              <a:cs typeface="Avenir"/>
              <a:sym typeface="Avenir"/>
            </a:endParaRPr>
          </a:p>
          <a:p>
            <a:pPr marL="0" lvl="0" indent="0" algn="just" rtl="0">
              <a:spcBef>
                <a:spcPts val="0"/>
              </a:spcBef>
              <a:spcAft>
                <a:spcPts val="0"/>
              </a:spcAft>
              <a:buClr>
                <a:schemeClr val="dk1"/>
              </a:buClr>
              <a:buSzPts val="1100"/>
              <a:buFont typeface="Arial"/>
              <a:buNone/>
            </a:pPr>
            <a:endParaRPr sz="1250" dirty="0">
              <a:latin typeface="Avenir" panose="02000503020000020003" pitchFamily="2" charset="0"/>
              <a:ea typeface="Avenir"/>
              <a:cs typeface="Avenir"/>
              <a:sym typeface="Avenir"/>
            </a:endParaRPr>
          </a:p>
          <a:p>
            <a:pPr marL="0" lvl="0" indent="0" algn="just" rtl="0">
              <a:spcBef>
                <a:spcPts val="0"/>
              </a:spcBef>
              <a:spcAft>
                <a:spcPts val="0"/>
              </a:spcAft>
              <a:buNone/>
            </a:pPr>
            <a:r>
              <a:rPr lang="en" sz="1250" dirty="0">
                <a:latin typeface="Avenir" panose="02000503020000020003" pitchFamily="2" charset="0"/>
                <a:ea typeface="Avenir"/>
                <a:cs typeface="Avenir"/>
                <a:sym typeface="Avenir"/>
              </a:rPr>
              <a:t>Parent Possible serves as the lead agency for the Enhanced Home Visiting (EHV) Project, which aims to improve the social/emotional well-being and behavioral health of home visitors, site supervisors, families, and children. Between July 2022 and June 2023, EHV supported 20 community based organizations implementing the PAT or HIPPY home visiting programs across Colorado. Through EHV, over 130 home visitors and supervisors were offered regular reflective consultations, training, and mindfulness support.</a:t>
            </a:r>
            <a:endParaRPr sz="1250" dirty="0">
              <a:latin typeface="Avenir" panose="02000503020000020003" pitchFamily="2" charset="0"/>
              <a:ea typeface="Avenir"/>
              <a:cs typeface="Avenir"/>
              <a:sym typeface="Avenir"/>
            </a:endParaRPr>
          </a:p>
        </p:txBody>
      </p:sp>
      <p:sp>
        <p:nvSpPr>
          <p:cNvPr id="56" name="Google Shape;56;p13"/>
          <p:cNvSpPr txBox="1"/>
          <p:nvPr/>
        </p:nvSpPr>
        <p:spPr>
          <a:xfrm>
            <a:off x="212850" y="3128731"/>
            <a:ext cx="7346700" cy="68477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dirty="0">
                <a:solidFill>
                  <a:srgbClr val="63B1BC"/>
                </a:solidFill>
                <a:latin typeface="Avenir Medium" panose="02000503020000020003" pitchFamily="2" charset="0"/>
                <a:ea typeface="Avenir"/>
                <a:cs typeface="Avenir"/>
                <a:sym typeface="Avenir"/>
              </a:rPr>
              <a:t>About this Report</a:t>
            </a:r>
            <a:endParaRPr sz="2000" dirty="0">
              <a:solidFill>
                <a:srgbClr val="63B1BC"/>
              </a:solidFill>
              <a:latin typeface="Avenir Medium" panose="02000503020000020003" pitchFamily="2" charset="0"/>
              <a:ea typeface="Avenir"/>
              <a:cs typeface="Avenir"/>
              <a:sym typeface="Avenir"/>
            </a:endParaRPr>
          </a:p>
          <a:p>
            <a:pPr marL="0" lvl="0" indent="0" algn="l" rtl="0">
              <a:spcBef>
                <a:spcPts val="0"/>
              </a:spcBef>
              <a:spcAft>
                <a:spcPts val="0"/>
              </a:spcAft>
              <a:buNone/>
            </a:pPr>
            <a:r>
              <a:rPr lang="en" sz="1250" dirty="0">
                <a:highlight>
                  <a:schemeClr val="lt1"/>
                </a:highlight>
                <a:latin typeface="Avenir" panose="02000503020000020003" pitchFamily="2" charset="0"/>
                <a:ea typeface="Avenir"/>
                <a:cs typeface="Avenir"/>
                <a:sym typeface="Avenir"/>
              </a:rPr>
              <a:t>In April 2023, 92 EHV participants completed a survey providing the data shown in this report.</a:t>
            </a:r>
            <a:endParaRPr sz="1250" dirty="0">
              <a:highlight>
                <a:schemeClr val="lt1"/>
              </a:highlight>
              <a:latin typeface="Avenir" panose="02000503020000020003" pitchFamily="2" charset="0"/>
              <a:ea typeface="Avenir"/>
              <a:cs typeface="Avenir"/>
              <a:sym typeface="Avenir"/>
            </a:endParaRPr>
          </a:p>
        </p:txBody>
      </p:sp>
      <p:sp>
        <p:nvSpPr>
          <p:cNvPr id="57" name="Google Shape;57;p13"/>
          <p:cNvSpPr txBox="1"/>
          <p:nvPr/>
        </p:nvSpPr>
        <p:spPr>
          <a:xfrm>
            <a:off x="212850" y="3830438"/>
            <a:ext cx="7346700" cy="69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dirty="0">
                <a:solidFill>
                  <a:srgbClr val="63B1BC"/>
                </a:solidFill>
                <a:latin typeface="Avenir Medium" panose="02000503020000020003" pitchFamily="2" charset="0"/>
                <a:ea typeface="Avenir"/>
                <a:cs typeface="Avenir"/>
                <a:sym typeface="Avenir"/>
              </a:rPr>
              <a:t>Participant Demographics</a:t>
            </a:r>
            <a:endParaRPr sz="2000" dirty="0">
              <a:solidFill>
                <a:srgbClr val="63B1BC"/>
              </a:solidFill>
              <a:latin typeface="Avenir Medium" panose="02000503020000020003" pitchFamily="2" charset="0"/>
              <a:ea typeface="Avenir"/>
              <a:cs typeface="Avenir"/>
              <a:sym typeface="Avenir"/>
            </a:endParaRPr>
          </a:p>
          <a:p>
            <a:pPr marL="0" lvl="0" indent="0" algn="l" rtl="0">
              <a:spcBef>
                <a:spcPts val="0"/>
              </a:spcBef>
              <a:spcAft>
                <a:spcPts val="0"/>
              </a:spcAft>
              <a:buNone/>
            </a:pPr>
            <a:r>
              <a:rPr lang="en" sz="1250" dirty="0">
                <a:highlight>
                  <a:schemeClr val="lt1"/>
                </a:highlight>
                <a:latin typeface="Avenir" panose="02000503020000020003" pitchFamily="2" charset="0"/>
                <a:ea typeface="Avenir"/>
                <a:cs typeface="Avenir"/>
                <a:sym typeface="Avenir"/>
              </a:rPr>
              <a:t>Demographics are based on self-report survey responses collected annually from all participants.</a:t>
            </a:r>
            <a:endParaRPr sz="1250" dirty="0">
              <a:highlight>
                <a:schemeClr val="lt1"/>
              </a:highlight>
              <a:latin typeface="Avenir" panose="02000503020000020003" pitchFamily="2" charset="0"/>
              <a:ea typeface="Avenir"/>
              <a:cs typeface="Avenir"/>
              <a:sym typeface="Avenir"/>
            </a:endParaRPr>
          </a:p>
        </p:txBody>
      </p:sp>
      <p:sp>
        <p:nvSpPr>
          <p:cNvPr id="58" name="Google Shape;58;p13"/>
          <p:cNvSpPr txBox="1"/>
          <p:nvPr/>
        </p:nvSpPr>
        <p:spPr>
          <a:xfrm>
            <a:off x="4972988" y="630950"/>
            <a:ext cx="2644800" cy="384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u="sng" dirty="0">
                <a:solidFill>
                  <a:srgbClr val="63B1BC"/>
                </a:solidFill>
                <a:latin typeface="Avenir"/>
                <a:ea typeface="Avenir"/>
                <a:cs typeface="Avenir"/>
                <a:sym typeface="Avenir"/>
                <a:hlinkClick r:id="rId3"/>
              </a:rPr>
              <a:t>EHV Sites Across Colorado</a:t>
            </a:r>
            <a:endParaRPr sz="1300" b="1" u="sng" dirty="0">
              <a:latin typeface="Avenir"/>
              <a:ea typeface="Avenir"/>
              <a:cs typeface="Avenir"/>
              <a:sym typeface="Avenir"/>
            </a:endParaRPr>
          </a:p>
        </p:txBody>
      </p:sp>
      <p:pic>
        <p:nvPicPr>
          <p:cNvPr id="2" name="Picture 1">
            <a:extLst>
              <a:ext uri="{FF2B5EF4-FFF2-40B4-BE49-F238E27FC236}">
                <a16:creationId xmlns:a16="http://schemas.microsoft.com/office/drawing/2014/main" id="{836F9DB8-B6DE-28B7-6A95-263AAD5F5E95}"/>
              </a:ext>
            </a:extLst>
          </p:cNvPr>
          <p:cNvPicPr>
            <a:picLocks noChangeAspect="1"/>
          </p:cNvPicPr>
          <p:nvPr/>
        </p:nvPicPr>
        <p:blipFill>
          <a:blip r:embed="rId4"/>
          <a:stretch>
            <a:fillRect/>
          </a:stretch>
        </p:blipFill>
        <p:spPr>
          <a:xfrm>
            <a:off x="5026988" y="952720"/>
            <a:ext cx="2590800" cy="1912834"/>
          </a:xfrm>
          <a:prstGeom prst="rect">
            <a:avLst/>
          </a:prstGeom>
        </p:spPr>
      </p:pic>
      <p:graphicFrame>
        <p:nvGraphicFramePr>
          <p:cNvPr id="12" name="Chart 11">
            <a:extLst>
              <a:ext uri="{FF2B5EF4-FFF2-40B4-BE49-F238E27FC236}">
                <a16:creationId xmlns:a16="http://schemas.microsoft.com/office/drawing/2014/main" id="{0015C2C9-A827-46C4-AC80-579FDF93452E}"/>
              </a:ext>
            </a:extLst>
          </p:cNvPr>
          <p:cNvGraphicFramePr>
            <a:graphicFrameLocks/>
          </p:cNvGraphicFramePr>
          <p:nvPr>
            <p:extLst>
              <p:ext uri="{D42A27DB-BD31-4B8C-83A1-F6EECF244321}">
                <p14:modId xmlns:p14="http://schemas.microsoft.com/office/powerpoint/2010/main" val="1932383316"/>
              </p:ext>
            </p:extLst>
          </p:nvPr>
        </p:nvGraphicFramePr>
        <p:xfrm>
          <a:off x="591656" y="6313924"/>
          <a:ext cx="3200400" cy="165506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a:extLst>
              <a:ext uri="{FF2B5EF4-FFF2-40B4-BE49-F238E27FC236}">
                <a16:creationId xmlns:a16="http://schemas.microsoft.com/office/drawing/2014/main" id="{C2BEA2C5-8F5E-BA16-7CED-61B621DC5AF6}"/>
              </a:ext>
            </a:extLst>
          </p:cNvPr>
          <p:cNvGraphicFramePr>
            <a:graphicFrameLocks/>
          </p:cNvGraphicFramePr>
          <p:nvPr>
            <p:extLst>
              <p:ext uri="{D42A27DB-BD31-4B8C-83A1-F6EECF244321}">
                <p14:modId xmlns:p14="http://schemas.microsoft.com/office/powerpoint/2010/main" val="828424045"/>
              </p:ext>
            </p:extLst>
          </p:nvPr>
        </p:nvGraphicFramePr>
        <p:xfrm>
          <a:off x="3981230" y="8161310"/>
          <a:ext cx="3200400" cy="164592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4" name="Chart 13">
            <a:extLst>
              <a:ext uri="{FF2B5EF4-FFF2-40B4-BE49-F238E27FC236}">
                <a16:creationId xmlns:a16="http://schemas.microsoft.com/office/drawing/2014/main" id="{8F9281C7-D5AB-C731-83E7-73E21B0FAD6B}"/>
              </a:ext>
            </a:extLst>
          </p:cNvPr>
          <p:cNvGraphicFramePr>
            <a:graphicFrameLocks/>
          </p:cNvGraphicFramePr>
          <p:nvPr>
            <p:extLst>
              <p:ext uri="{D42A27DB-BD31-4B8C-83A1-F6EECF244321}">
                <p14:modId xmlns:p14="http://schemas.microsoft.com/office/powerpoint/2010/main" val="3958388406"/>
              </p:ext>
            </p:extLst>
          </p:nvPr>
        </p:nvGraphicFramePr>
        <p:xfrm>
          <a:off x="3981230" y="4480254"/>
          <a:ext cx="3200400" cy="164592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6" name="Chart 15">
            <a:extLst>
              <a:ext uri="{FF2B5EF4-FFF2-40B4-BE49-F238E27FC236}">
                <a16:creationId xmlns:a16="http://schemas.microsoft.com/office/drawing/2014/main" id="{A4DD58C6-A781-2491-2D60-D4251B03AB42}"/>
              </a:ext>
            </a:extLst>
          </p:cNvPr>
          <p:cNvGraphicFramePr>
            <a:graphicFrameLocks/>
          </p:cNvGraphicFramePr>
          <p:nvPr>
            <p:extLst>
              <p:ext uri="{D42A27DB-BD31-4B8C-83A1-F6EECF244321}">
                <p14:modId xmlns:p14="http://schemas.microsoft.com/office/powerpoint/2010/main" val="656180675"/>
              </p:ext>
            </p:extLst>
          </p:nvPr>
        </p:nvGraphicFramePr>
        <p:xfrm>
          <a:off x="3981231" y="6320782"/>
          <a:ext cx="3200399" cy="164592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8" name="Chart 17">
            <a:extLst>
              <a:ext uri="{FF2B5EF4-FFF2-40B4-BE49-F238E27FC236}">
                <a16:creationId xmlns:a16="http://schemas.microsoft.com/office/drawing/2014/main" id="{DE3495C2-13A6-8ADD-1FC2-E7CFCC671336}"/>
              </a:ext>
            </a:extLst>
          </p:cNvPr>
          <p:cNvGraphicFramePr>
            <a:graphicFrameLocks/>
          </p:cNvGraphicFramePr>
          <p:nvPr>
            <p:extLst>
              <p:ext uri="{D42A27DB-BD31-4B8C-83A1-F6EECF244321}">
                <p14:modId xmlns:p14="http://schemas.microsoft.com/office/powerpoint/2010/main" val="4181344001"/>
              </p:ext>
            </p:extLst>
          </p:nvPr>
        </p:nvGraphicFramePr>
        <p:xfrm>
          <a:off x="591657" y="4480254"/>
          <a:ext cx="3200399" cy="164592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9" name="Chart 18">
            <a:extLst>
              <a:ext uri="{FF2B5EF4-FFF2-40B4-BE49-F238E27FC236}">
                <a16:creationId xmlns:a16="http://schemas.microsoft.com/office/drawing/2014/main" id="{225BF501-BAD1-A4C2-B21D-46D6712C2A8B}"/>
              </a:ext>
            </a:extLst>
          </p:cNvPr>
          <p:cNvGraphicFramePr>
            <a:graphicFrameLocks/>
          </p:cNvGraphicFramePr>
          <p:nvPr>
            <p:extLst>
              <p:ext uri="{D42A27DB-BD31-4B8C-83A1-F6EECF244321}">
                <p14:modId xmlns:p14="http://schemas.microsoft.com/office/powerpoint/2010/main" val="564072125"/>
              </p:ext>
            </p:extLst>
          </p:nvPr>
        </p:nvGraphicFramePr>
        <p:xfrm>
          <a:off x="591656" y="8156738"/>
          <a:ext cx="3200400" cy="1655064"/>
        </p:xfrm>
        <a:graphic>
          <a:graphicData uri="http://schemas.openxmlformats.org/drawingml/2006/chart">
            <c:chart xmlns:c="http://schemas.openxmlformats.org/drawingml/2006/chart" xmlns:r="http://schemas.openxmlformats.org/officeDocument/2006/relationships" r:id="rId10"/>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7" name="Google Shape;77;p14"/>
          <p:cNvSpPr txBox="1"/>
          <p:nvPr/>
        </p:nvSpPr>
        <p:spPr>
          <a:xfrm>
            <a:off x="1574675" y="4949737"/>
            <a:ext cx="4891200" cy="1107965"/>
          </a:xfrm>
          <a:prstGeom prst="rect">
            <a:avLst/>
          </a:prstGeom>
          <a:noFill/>
          <a:ln>
            <a:noFill/>
          </a:ln>
        </p:spPr>
        <p:txBody>
          <a:bodyPr spcFirstLastPara="1" wrap="square" lIns="91425" tIns="91425" rIns="91425" bIns="91425" anchor="t" anchorCtr="0">
            <a:spAutoFit/>
          </a:bodyPr>
          <a:lstStyle/>
          <a:p>
            <a:pPr algn="just"/>
            <a:r>
              <a:rPr lang="en-US" sz="1200" dirty="0">
                <a:latin typeface="Avenir"/>
                <a:ea typeface="Avenir"/>
                <a:cs typeface="Avenir"/>
                <a:sym typeface="Avenir"/>
              </a:rPr>
              <a:t>Over the past year, EHV sites participated in 4-hour trainings focused on providing education and strengthening attendees overall social-emotional wellness. These trainings addressed topics such as, “An Introduction to Trauma-Informed Care”, and "The Impact of Trauma on Early Attachment and Relationship Building”.</a:t>
            </a:r>
          </a:p>
        </p:txBody>
      </p:sp>
      <p:sp>
        <p:nvSpPr>
          <p:cNvPr id="70" name="Google Shape;70;p14"/>
          <p:cNvSpPr txBox="1"/>
          <p:nvPr/>
        </p:nvSpPr>
        <p:spPr>
          <a:xfrm>
            <a:off x="208838" y="64925"/>
            <a:ext cx="73467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dirty="0">
                <a:solidFill>
                  <a:srgbClr val="FF5C39"/>
                </a:solidFill>
                <a:latin typeface="Avenir"/>
                <a:ea typeface="Avenir"/>
                <a:cs typeface="Avenir"/>
                <a:sym typeface="Avenir"/>
              </a:rPr>
              <a:t>Home Visitor Reflective Consultations</a:t>
            </a:r>
            <a:endParaRPr sz="2000" b="1" dirty="0">
              <a:solidFill>
                <a:srgbClr val="FF5C39"/>
              </a:solidFill>
              <a:latin typeface="Avenir"/>
              <a:ea typeface="Avenir"/>
              <a:cs typeface="Avenir"/>
              <a:sym typeface="Avenir"/>
            </a:endParaRPr>
          </a:p>
        </p:txBody>
      </p:sp>
      <p:sp>
        <p:nvSpPr>
          <p:cNvPr id="71" name="Google Shape;71;p14"/>
          <p:cNvSpPr txBox="1"/>
          <p:nvPr/>
        </p:nvSpPr>
        <p:spPr>
          <a:xfrm>
            <a:off x="1574675" y="525025"/>
            <a:ext cx="4864800" cy="11082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1200" dirty="0">
                <a:latin typeface="Avenir"/>
                <a:ea typeface="Avenir"/>
                <a:cs typeface="Avenir"/>
                <a:sym typeface="Avenir"/>
              </a:rPr>
              <a:t>Licensed mental health consultants (MHCs) provide home visitors with individual and group-based reflective supervision sessions. The consultants help home visitors increase their ability to support social-emotional concerns, build and apply strategies to cope with secondary trauma, and build their professional self-confidence.</a:t>
            </a:r>
            <a:endParaRPr sz="1200" dirty="0">
              <a:latin typeface="Avenir"/>
              <a:ea typeface="Avenir"/>
              <a:cs typeface="Avenir"/>
              <a:sym typeface="Avenir"/>
            </a:endParaRPr>
          </a:p>
        </p:txBody>
      </p:sp>
      <p:sp>
        <p:nvSpPr>
          <p:cNvPr id="72" name="Google Shape;72;p14"/>
          <p:cNvSpPr txBox="1"/>
          <p:nvPr/>
        </p:nvSpPr>
        <p:spPr>
          <a:xfrm>
            <a:off x="6454300" y="525025"/>
            <a:ext cx="1306500" cy="1139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000" dirty="0">
                <a:latin typeface="Avenir"/>
                <a:ea typeface="Avenir"/>
                <a:cs typeface="Avenir"/>
                <a:sym typeface="Avenir"/>
              </a:rPr>
              <a:t>370</a:t>
            </a:r>
            <a:endParaRPr sz="2000" dirty="0">
              <a:latin typeface="Avenir"/>
              <a:ea typeface="Avenir"/>
              <a:cs typeface="Avenir"/>
              <a:sym typeface="Avenir"/>
            </a:endParaRPr>
          </a:p>
          <a:p>
            <a:pPr marL="0" lvl="0" indent="0" algn="ctr" rtl="0">
              <a:spcBef>
                <a:spcPts val="0"/>
              </a:spcBef>
              <a:spcAft>
                <a:spcPts val="0"/>
              </a:spcAft>
              <a:buNone/>
            </a:pPr>
            <a:r>
              <a:rPr lang="en" sz="2000" dirty="0">
                <a:latin typeface="Avenir"/>
                <a:ea typeface="Avenir"/>
                <a:cs typeface="Avenir"/>
                <a:sym typeface="Avenir"/>
              </a:rPr>
              <a:t>Sessions</a:t>
            </a:r>
            <a:endParaRPr sz="2000" dirty="0">
              <a:latin typeface="Avenir"/>
              <a:ea typeface="Avenir"/>
              <a:cs typeface="Avenir"/>
              <a:sym typeface="Avenir"/>
            </a:endParaRPr>
          </a:p>
          <a:p>
            <a:pPr marL="0" lvl="0" indent="0" algn="ctr" rtl="0">
              <a:spcBef>
                <a:spcPts val="0"/>
              </a:spcBef>
              <a:spcAft>
                <a:spcPts val="0"/>
              </a:spcAft>
              <a:buNone/>
            </a:pPr>
            <a:r>
              <a:rPr lang="en" sz="1100" dirty="0">
                <a:latin typeface="Avenir"/>
                <a:ea typeface="Avenir"/>
                <a:cs typeface="Avenir"/>
                <a:sym typeface="Avenir"/>
              </a:rPr>
              <a:t>(68 individual</a:t>
            </a:r>
            <a:endParaRPr sz="1100" dirty="0">
              <a:latin typeface="Avenir"/>
              <a:ea typeface="Avenir"/>
              <a:cs typeface="Avenir"/>
              <a:sym typeface="Avenir"/>
            </a:endParaRPr>
          </a:p>
          <a:p>
            <a:pPr marL="0" lvl="0" indent="0" algn="ctr" rtl="0">
              <a:spcBef>
                <a:spcPts val="0"/>
              </a:spcBef>
              <a:spcAft>
                <a:spcPts val="0"/>
              </a:spcAft>
              <a:buNone/>
            </a:pPr>
            <a:r>
              <a:rPr lang="en" sz="1100" dirty="0">
                <a:latin typeface="Avenir"/>
                <a:ea typeface="Avenir"/>
                <a:cs typeface="Avenir"/>
                <a:sym typeface="Avenir"/>
              </a:rPr>
              <a:t>and 302 group)</a:t>
            </a:r>
            <a:endParaRPr sz="1100" dirty="0">
              <a:latin typeface="Avenir"/>
              <a:ea typeface="Avenir"/>
              <a:cs typeface="Avenir"/>
              <a:sym typeface="Avenir"/>
            </a:endParaRPr>
          </a:p>
        </p:txBody>
      </p:sp>
      <p:sp>
        <p:nvSpPr>
          <p:cNvPr id="73" name="Google Shape;73;p14"/>
          <p:cNvSpPr txBox="1"/>
          <p:nvPr/>
        </p:nvSpPr>
        <p:spPr>
          <a:xfrm>
            <a:off x="228600" y="2382688"/>
            <a:ext cx="7346700" cy="492600"/>
          </a:xfrm>
          <a:prstGeom prst="rect">
            <a:avLst/>
          </a:prstGeom>
          <a:noFill/>
          <a:ln>
            <a:noFill/>
          </a:ln>
        </p:spPr>
        <p:txBody>
          <a:bodyPr spcFirstLastPara="1" wrap="square" lIns="91425" tIns="91425" rIns="91425" bIns="91425" anchor="t" anchorCtr="0">
            <a:spAutoFit/>
          </a:bodyPr>
          <a:lstStyle/>
          <a:p>
            <a:r>
              <a:rPr lang="en" sz="2000" b="1" dirty="0">
                <a:solidFill>
                  <a:srgbClr val="FF5C39"/>
                </a:solidFill>
                <a:latin typeface="Avenir"/>
                <a:ea typeface="Avenir"/>
                <a:cs typeface="Avenir"/>
                <a:sym typeface="Avenir"/>
              </a:rPr>
              <a:t>Supervisor Reflective Consultation</a:t>
            </a:r>
            <a:endParaRPr sz="2000" b="1" dirty="0">
              <a:solidFill>
                <a:srgbClr val="FF5C39"/>
              </a:solidFill>
              <a:latin typeface="Avenir"/>
              <a:ea typeface="Avenir"/>
              <a:cs typeface="Avenir"/>
              <a:sym typeface="Avenir"/>
            </a:endParaRPr>
          </a:p>
        </p:txBody>
      </p:sp>
      <p:sp>
        <p:nvSpPr>
          <p:cNvPr id="74" name="Google Shape;74;p14"/>
          <p:cNvSpPr txBox="1"/>
          <p:nvPr/>
        </p:nvSpPr>
        <p:spPr>
          <a:xfrm>
            <a:off x="1574675" y="2825050"/>
            <a:ext cx="4803600" cy="923299"/>
          </a:xfrm>
          <a:prstGeom prst="rect">
            <a:avLst/>
          </a:prstGeom>
          <a:noFill/>
          <a:ln>
            <a:noFill/>
          </a:ln>
        </p:spPr>
        <p:txBody>
          <a:bodyPr spcFirstLastPara="1" wrap="square" lIns="91425" tIns="91425" rIns="91425" bIns="91425" anchor="t" anchorCtr="0">
            <a:spAutoFit/>
          </a:bodyPr>
          <a:lstStyle/>
          <a:p>
            <a:pPr algn="just">
              <a:buClr>
                <a:schemeClr val="dk1"/>
              </a:buClr>
              <a:buSzPts val="1100"/>
            </a:pPr>
            <a:r>
              <a:rPr lang="en-US" sz="1200" dirty="0">
                <a:latin typeface="Avenir"/>
                <a:ea typeface="Avenir"/>
                <a:cs typeface="Avenir"/>
                <a:sym typeface="Avenir"/>
              </a:rPr>
              <a:t>A separate MHC provides individual and group-based reflective sessions with individuals who supervise home visitors to help them build their own reflective practice</a:t>
            </a:r>
            <a:r>
              <a:rPr lang="en" sz="1200" dirty="0">
                <a:latin typeface="Avenir"/>
                <a:ea typeface="Avenir"/>
                <a:cs typeface="Avenir"/>
                <a:sym typeface="Avenir"/>
              </a:rPr>
              <a:t>, increase their own self-awareness, and increase their confidence in their supervisory role.  </a:t>
            </a:r>
            <a:endParaRPr sz="1200" dirty="0">
              <a:latin typeface="Avenir"/>
              <a:ea typeface="Avenir"/>
              <a:cs typeface="Avenir"/>
              <a:sym typeface="Avenir"/>
            </a:endParaRPr>
          </a:p>
        </p:txBody>
      </p:sp>
      <p:sp>
        <p:nvSpPr>
          <p:cNvPr id="75" name="Google Shape;75;p14"/>
          <p:cNvSpPr txBox="1"/>
          <p:nvPr/>
        </p:nvSpPr>
        <p:spPr>
          <a:xfrm>
            <a:off x="6454300" y="2825050"/>
            <a:ext cx="1306500" cy="113874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000" dirty="0">
                <a:latin typeface="Avenir"/>
                <a:ea typeface="Avenir"/>
                <a:cs typeface="Avenir"/>
                <a:sym typeface="Avenir"/>
              </a:rPr>
              <a:t>66</a:t>
            </a:r>
            <a:endParaRPr sz="2000" dirty="0">
              <a:latin typeface="Avenir"/>
              <a:ea typeface="Avenir"/>
              <a:cs typeface="Avenir"/>
              <a:sym typeface="Avenir"/>
            </a:endParaRPr>
          </a:p>
          <a:p>
            <a:pPr marL="0" lvl="0" indent="0" algn="ctr" rtl="0">
              <a:spcBef>
                <a:spcPts val="0"/>
              </a:spcBef>
              <a:spcAft>
                <a:spcPts val="0"/>
              </a:spcAft>
              <a:buNone/>
            </a:pPr>
            <a:r>
              <a:rPr lang="en-US" sz="2000" dirty="0">
                <a:latin typeface="Avenir"/>
                <a:ea typeface="Avenir"/>
                <a:cs typeface="Avenir"/>
                <a:sym typeface="Avenir"/>
              </a:rPr>
              <a:t>Sessions</a:t>
            </a:r>
          </a:p>
          <a:p>
            <a:pPr marL="0" lvl="0" indent="0" algn="ctr" rtl="0">
              <a:spcBef>
                <a:spcPts val="0"/>
              </a:spcBef>
              <a:spcAft>
                <a:spcPts val="0"/>
              </a:spcAft>
              <a:buNone/>
            </a:pPr>
            <a:r>
              <a:rPr lang="en-US" sz="1100" dirty="0">
                <a:latin typeface="Avenir"/>
                <a:ea typeface="Avenir"/>
                <a:cs typeface="Avenir"/>
                <a:sym typeface="Avenir"/>
              </a:rPr>
              <a:t>(56 group and 11 individual)</a:t>
            </a:r>
            <a:endParaRPr sz="1100" dirty="0">
              <a:latin typeface="Avenir"/>
              <a:ea typeface="Avenir"/>
              <a:cs typeface="Avenir"/>
              <a:sym typeface="Avenir"/>
            </a:endParaRPr>
          </a:p>
        </p:txBody>
      </p:sp>
      <p:sp>
        <p:nvSpPr>
          <p:cNvPr id="76" name="Google Shape;76;p14"/>
          <p:cNvSpPr txBox="1"/>
          <p:nvPr/>
        </p:nvSpPr>
        <p:spPr>
          <a:xfrm>
            <a:off x="228775" y="4495800"/>
            <a:ext cx="7346700" cy="492600"/>
          </a:xfrm>
          <a:prstGeom prst="rect">
            <a:avLst/>
          </a:prstGeom>
          <a:noFill/>
          <a:ln>
            <a:noFill/>
          </a:ln>
        </p:spPr>
        <p:txBody>
          <a:bodyPr spcFirstLastPara="1" wrap="square" lIns="91425" tIns="91425" rIns="91425" bIns="91425" anchor="t" anchorCtr="0">
            <a:spAutoFit/>
          </a:bodyPr>
          <a:lstStyle/>
          <a:p>
            <a:r>
              <a:rPr lang="en" sz="2000" b="1" dirty="0">
                <a:solidFill>
                  <a:srgbClr val="FF5C39"/>
                </a:solidFill>
                <a:latin typeface="Avenir"/>
                <a:ea typeface="Avenir"/>
                <a:cs typeface="Avenir"/>
                <a:sym typeface="Avenir"/>
              </a:rPr>
              <a:t>Professional Development Training for Teams</a:t>
            </a:r>
            <a:endParaRPr sz="2000" b="1" dirty="0">
              <a:solidFill>
                <a:srgbClr val="FF5C39"/>
              </a:solidFill>
              <a:latin typeface="Avenir"/>
              <a:ea typeface="Avenir"/>
              <a:cs typeface="Avenir"/>
              <a:sym typeface="Avenir"/>
            </a:endParaRPr>
          </a:p>
        </p:txBody>
      </p:sp>
      <p:sp>
        <p:nvSpPr>
          <p:cNvPr id="78" name="Google Shape;78;p14"/>
          <p:cNvSpPr txBox="1"/>
          <p:nvPr/>
        </p:nvSpPr>
        <p:spPr>
          <a:xfrm>
            <a:off x="6509650" y="5038891"/>
            <a:ext cx="1219400" cy="800189"/>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2000" dirty="0">
                <a:latin typeface="Avenir"/>
                <a:ea typeface="Avenir"/>
                <a:cs typeface="Avenir"/>
              </a:rPr>
              <a:t>12</a:t>
            </a:r>
          </a:p>
          <a:p>
            <a:pPr marL="0" lvl="0" indent="0" algn="ctr" rtl="0">
              <a:spcBef>
                <a:spcPts val="0"/>
              </a:spcBef>
              <a:spcAft>
                <a:spcPts val="0"/>
              </a:spcAft>
              <a:buNone/>
            </a:pPr>
            <a:r>
              <a:rPr lang="en" sz="2000" dirty="0">
                <a:latin typeface="Avenir"/>
                <a:ea typeface="Avenir"/>
                <a:cs typeface="Avenir"/>
                <a:sym typeface="Avenir"/>
              </a:rPr>
              <a:t>Trainings</a:t>
            </a:r>
            <a:endParaRPr lang="en" sz="2000" dirty="0">
              <a:latin typeface="Avenir"/>
              <a:ea typeface="Avenir"/>
              <a:cs typeface="Avenir"/>
            </a:endParaRPr>
          </a:p>
        </p:txBody>
      </p:sp>
      <p:sp>
        <p:nvSpPr>
          <p:cNvPr id="79" name="Google Shape;79;p14"/>
          <p:cNvSpPr txBox="1"/>
          <p:nvPr/>
        </p:nvSpPr>
        <p:spPr>
          <a:xfrm>
            <a:off x="208850" y="6172200"/>
            <a:ext cx="7346700" cy="492600"/>
          </a:xfrm>
          <a:prstGeom prst="rect">
            <a:avLst/>
          </a:prstGeom>
          <a:noFill/>
          <a:ln>
            <a:noFill/>
          </a:ln>
        </p:spPr>
        <p:txBody>
          <a:bodyPr spcFirstLastPara="1" wrap="square" lIns="91425" tIns="91425" rIns="91425" bIns="91425" anchor="t" anchorCtr="0">
            <a:spAutoFit/>
          </a:bodyPr>
          <a:lstStyle/>
          <a:p>
            <a:r>
              <a:rPr lang="en" sz="2000" b="1" dirty="0">
                <a:solidFill>
                  <a:srgbClr val="FF5C39"/>
                </a:solidFill>
                <a:latin typeface="Avenir"/>
                <a:ea typeface="Avenir"/>
                <a:cs typeface="Avenir"/>
                <a:sym typeface="Avenir"/>
              </a:rPr>
              <a:t>Quarterly Mindfulness &amp; Wellness Consultations</a:t>
            </a:r>
            <a:endParaRPr sz="2000" b="1" dirty="0">
              <a:solidFill>
                <a:srgbClr val="FF5C39"/>
              </a:solidFill>
              <a:latin typeface="Avenir"/>
              <a:ea typeface="Avenir"/>
              <a:cs typeface="Avenir"/>
              <a:sym typeface="Avenir"/>
            </a:endParaRPr>
          </a:p>
        </p:txBody>
      </p:sp>
      <p:sp>
        <p:nvSpPr>
          <p:cNvPr id="80" name="Google Shape;80;p14"/>
          <p:cNvSpPr txBox="1"/>
          <p:nvPr/>
        </p:nvSpPr>
        <p:spPr>
          <a:xfrm>
            <a:off x="1587875" y="6613562"/>
            <a:ext cx="4864800" cy="1107965"/>
          </a:xfrm>
          <a:prstGeom prst="rect">
            <a:avLst/>
          </a:prstGeom>
          <a:noFill/>
          <a:ln>
            <a:noFill/>
          </a:ln>
        </p:spPr>
        <p:txBody>
          <a:bodyPr spcFirstLastPara="1" wrap="square" lIns="91425" tIns="91425" rIns="91425" bIns="91425" anchor="t" anchorCtr="0">
            <a:spAutoFit/>
          </a:bodyPr>
          <a:lstStyle/>
          <a:p>
            <a:pPr algn="just"/>
            <a:r>
              <a:rPr lang="en" sz="1200" dirty="0">
                <a:latin typeface="Avenir"/>
                <a:ea typeface="Avenir"/>
                <a:cs typeface="Avenir"/>
                <a:sym typeface="Avenir"/>
              </a:rPr>
              <a:t>On a quarterly basis, each home visiting team also receives a two-hour virtual wellness consultation focused on secondary trauma and mindfulness. </a:t>
            </a:r>
            <a:r>
              <a:rPr lang="en-US" sz="1200" dirty="0">
                <a:latin typeface="Avenir"/>
                <a:ea typeface="Avenir"/>
                <a:cs typeface="Avenir"/>
                <a:sym typeface="Avenir"/>
              </a:rPr>
              <a:t>These sessions provide psychoeducation while focusing on skill-building activities for home visiting teams.</a:t>
            </a:r>
          </a:p>
          <a:p>
            <a:pPr algn="just"/>
            <a:endParaRPr sz="1200" dirty="0">
              <a:latin typeface="Avenir"/>
              <a:ea typeface="Avenir"/>
              <a:cs typeface="Avenir"/>
              <a:sym typeface="Avenir"/>
            </a:endParaRPr>
          </a:p>
        </p:txBody>
      </p:sp>
      <p:sp>
        <p:nvSpPr>
          <p:cNvPr id="81" name="Google Shape;81;p14"/>
          <p:cNvSpPr txBox="1"/>
          <p:nvPr/>
        </p:nvSpPr>
        <p:spPr>
          <a:xfrm>
            <a:off x="6271900" y="6613562"/>
            <a:ext cx="1671300" cy="8004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dirty="0">
                <a:latin typeface="Avenir"/>
                <a:ea typeface="Avenir"/>
                <a:cs typeface="Avenir"/>
                <a:sym typeface="Avenir"/>
              </a:rPr>
              <a:t>70</a:t>
            </a:r>
            <a:endParaRPr sz="2000" dirty="0">
              <a:latin typeface="Avenir"/>
              <a:ea typeface="Avenir"/>
              <a:cs typeface="Avenir"/>
              <a:sym typeface="Avenir"/>
            </a:endParaRPr>
          </a:p>
          <a:p>
            <a:pPr marL="0" lvl="0" indent="0" algn="ctr" rtl="0">
              <a:spcBef>
                <a:spcPts val="0"/>
              </a:spcBef>
              <a:spcAft>
                <a:spcPts val="0"/>
              </a:spcAft>
              <a:buNone/>
            </a:pPr>
            <a:r>
              <a:rPr lang="en" sz="2000" dirty="0">
                <a:latin typeface="Avenir"/>
                <a:ea typeface="Avenir"/>
                <a:cs typeface="Avenir"/>
                <a:sym typeface="Avenir"/>
              </a:rPr>
              <a:t>Sessions</a:t>
            </a:r>
            <a:endParaRPr sz="2000" dirty="0">
              <a:latin typeface="Avenir"/>
              <a:ea typeface="Avenir"/>
              <a:cs typeface="Avenir"/>
              <a:sym typeface="Avenir"/>
            </a:endParaRPr>
          </a:p>
        </p:txBody>
      </p:sp>
      <p:sp>
        <p:nvSpPr>
          <p:cNvPr id="82" name="Google Shape;82;p14"/>
          <p:cNvSpPr txBox="1"/>
          <p:nvPr/>
        </p:nvSpPr>
        <p:spPr>
          <a:xfrm>
            <a:off x="228775" y="8167900"/>
            <a:ext cx="73467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dirty="0">
                <a:solidFill>
                  <a:srgbClr val="FF5C39"/>
                </a:solidFill>
                <a:latin typeface="Avenir"/>
                <a:ea typeface="Avenir"/>
                <a:cs typeface="Avenir"/>
                <a:sym typeface="Avenir"/>
              </a:rPr>
              <a:t>Parent Possible Conference</a:t>
            </a:r>
            <a:endParaRPr sz="2000" b="1" dirty="0">
              <a:solidFill>
                <a:srgbClr val="FF5C39"/>
              </a:solidFill>
              <a:latin typeface="Avenir"/>
              <a:ea typeface="Avenir"/>
              <a:cs typeface="Avenir"/>
              <a:sym typeface="Avenir"/>
            </a:endParaRPr>
          </a:p>
        </p:txBody>
      </p:sp>
      <p:sp>
        <p:nvSpPr>
          <p:cNvPr id="83" name="Google Shape;83;p14"/>
          <p:cNvSpPr txBox="1"/>
          <p:nvPr/>
        </p:nvSpPr>
        <p:spPr>
          <a:xfrm>
            <a:off x="1574675" y="8610900"/>
            <a:ext cx="4864800" cy="1292631"/>
          </a:xfrm>
          <a:prstGeom prst="rect">
            <a:avLst/>
          </a:prstGeom>
          <a:noFill/>
          <a:ln>
            <a:noFill/>
          </a:ln>
        </p:spPr>
        <p:txBody>
          <a:bodyPr spcFirstLastPara="1" wrap="square" lIns="91425" tIns="91425" rIns="91425" bIns="91425" anchor="t" anchorCtr="0">
            <a:spAutoFit/>
          </a:bodyPr>
          <a:lstStyle/>
          <a:p>
            <a:pPr algn="just"/>
            <a:r>
              <a:rPr lang="en" sz="1200" dirty="0">
                <a:solidFill>
                  <a:schemeClr val="dk1"/>
                </a:solidFill>
                <a:highlight>
                  <a:srgbClr val="FFFFFF"/>
                </a:highlight>
                <a:latin typeface="Avenir"/>
                <a:ea typeface="Avenir"/>
                <a:cs typeface="Avenir"/>
                <a:sym typeface="Avenir"/>
              </a:rPr>
              <a:t>Each year, Parent Possible hosts a Conference that includes workshops on topics like </a:t>
            </a:r>
            <a:r>
              <a:rPr lang="en-US" sz="1200" dirty="0">
                <a:solidFill>
                  <a:schemeClr val="dk1"/>
                </a:solidFill>
                <a:latin typeface="Avenir"/>
                <a:ea typeface="Avenir"/>
                <a:cs typeface="Avenir"/>
                <a:sym typeface="Avenir"/>
              </a:rPr>
              <a:t>Self Care and Resiliency, Trauma-Informed Leadership, and Motivational Interviewing as a self-care tool in working with trauma and to prevent burnout. </a:t>
            </a:r>
            <a:r>
              <a:rPr lang="en" sz="1200" dirty="0">
                <a:solidFill>
                  <a:schemeClr val="dk1"/>
                </a:solidFill>
                <a:highlight>
                  <a:srgbClr val="FFFFFF"/>
                </a:highlight>
                <a:latin typeface="Avenir"/>
                <a:ea typeface="Avenir"/>
                <a:cs typeface="Avenir"/>
                <a:sym typeface="Avenir"/>
              </a:rPr>
              <a:t>These workshops are offered in both English and Spanish, and are open to participants in the EHV Project, along with those in other Parent Possible programs.   </a:t>
            </a:r>
            <a:endParaRPr sz="1200" dirty="0">
              <a:solidFill>
                <a:schemeClr val="dk1"/>
              </a:solidFill>
              <a:latin typeface="Avenir"/>
              <a:ea typeface="Avenir"/>
              <a:cs typeface="Avenir"/>
              <a:sym typeface="Avenir"/>
            </a:endParaRPr>
          </a:p>
        </p:txBody>
      </p:sp>
      <p:sp>
        <p:nvSpPr>
          <p:cNvPr id="84" name="Google Shape;84;p14"/>
          <p:cNvSpPr txBox="1"/>
          <p:nvPr/>
        </p:nvSpPr>
        <p:spPr>
          <a:xfrm>
            <a:off x="6417250" y="8610900"/>
            <a:ext cx="1380600" cy="1139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dirty="0">
                <a:latin typeface="Avenir"/>
                <a:ea typeface="Avenir"/>
                <a:cs typeface="Avenir"/>
                <a:sym typeface="Avenir"/>
              </a:rPr>
              <a:t>120</a:t>
            </a:r>
            <a:endParaRPr sz="2000" dirty="0">
              <a:latin typeface="Avenir"/>
              <a:ea typeface="Avenir"/>
              <a:cs typeface="Avenir"/>
              <a:sym typeface="Avenir"/>
            </a:endParaRPr>
          </a:p>
          <a:p>
            <a:pPr marL="0" lvl="0" indent="0" algn="ctr" rtl="0">
              <a:spcBef>
                <a:spcPts val="0"/>
              </a:spcBef>
              <a:spcAft>
                <a:spcPts val="0"/>
              </a:spcAft>
              <a:buNone/>
            </a:pPr>
            <a:r>
              <a:rPr lang="en" sz="2000" dirty="0">
                <a:latin typeface="Avenir"/>
                <a:ea typeface="Avenir"/>
                <a:cs typeface="Avenir"/>
                <a:sym typeface="Avenir"/>
              </a:rPr>
              <a:t>Attendees</a:t>
            </a:r>
            <a:endParaRPr sz="2000" dirty="0">
              <a:latin typeface="Avenir"/>
              <a:ea typeface="Avenir"/>
              <a:cs typeface="Avenir"/>
              <a:sym typeface="Avenir"/>
            </a:endParaRPr>
          </a:p>
          <a:p>
            <a:pPr marL="0" lvl="0" indent="0" algn="ctr" rtl="0">
              <a:spcBef>
                <a:spcPts val="0"/>
              </a:spcBef>
              <a:spcAft>
                <a:spcPts val="0"/>
              </a:spcAft>
              <a:buClr>
                <a:schemeClr val="dk1"/>
              </a:buClr>
              <a:buSzPts val="1100"/>
              <a:buFont typeface="Arial"/>
              <a:buNone/>
            </a:pPr>
            <a:r>
              <a:rPr lang="en" sz="1100" dirty="0">
                <a:solidFill>
                  <a:schemeClr val="dk1"/>
                </a:solidFill>
                <a:latin typeface="Avenir"/>
                <a:ea typeface="Avenir"/>
                <a:cs typeface="Avenir"/>
                <a:sym typeface="Avenir"/>
              </a:rPr>
              <a:t>(from the EHV project)</a:t>
            </a:r>
            <a:endParaRPr sz="2000" dirty="0">
              <a:latin typeface="Avenir"/>
              <a:ea typeface="Avenir"/>
              <a:cs typeface="Avenir"/>
              <a:sym typeface="Avenir"/>
            </a:endParaRPr>
          </a:p>
        </p:txBody>
      </p:sp>
      <p:sp>
        <p:nvSpPr>
          <p:cNvPr id="85" name="Google Shape;85;p14"/>
          <p:cNvSpPr/>
          <p:nvPr/>
        </p:nvSpPr>
        <p:spPr>
          <a:xfrm>
            <a:off x="342650" y="8610900"/>
            <a:ext cx="1168200" cy="1139100"/>
          </a:xfrm>
          <a:prstGeom prst="ellipse">
            <a:avLst/>
          </a:prstGeom>
          <a:solidFill>
            <a:srgbClr val="63B1BC"/>
          </a:solidFill>
          <a:ln w="9525" cap="flat" cmpd="sng">
            <a:solidFill>
              <a:srgbClr val="63B1B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highlight>
                <a:srgbClr val="63B1BC"/>
              </a:highlight>
            </a:endParaRPr>
          </a:p>
        </p:txBody>
      </p:sp>
      <p:sp>
        <p:nvSpPr>
          <p:cNvPr id="86" name="Google Shape;86;p14"/>
          <p:cNvSpPr/>
          <p:nvPr/>
        </p:nvSpPr>
        <p:spPr>
          <a:xfrm>
            <a:off x="342650" y="4949737"/>
            <a:ext cx="1168200" cy="1139100"/>
          </a:xfrm>
          <a:prstGeom prst="ellipse">
            <a:avLst/>
          </a:prstGeom>
          <a:solidFill>
            <a:srgbClr val="63B1BC"/>
          </a:solidFill>
          <a:ln w="9525" cap="flat" cmpd="sng">
            <a:solidFill>
              <a:srgbClr val="63B1B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highlight>
                <a:srgbClr val="63B1BC"/>
              </a:highlight>
            </a:endParaRPr>
          </a:p>
        </p:txBody>
      </p:sp>
      <p:sp>
        <p:nvSpPr>
          <p:cNvPr id="87" name="Google Shape;87;p14"/>
          <p:cNvSpPr/>
          <p:nvPr/>
        </p:nvSpPr>
        <p:spPr>
          <a:xfrm>
            <a:off x="342650" y="2825050"/>
            <a:ext cx="1168200" cy="1139100"/>
          </a:xfrm>
          <a:prstGeom prst="ellipse">
            <a:avLst/>
          </a:prstGeom>
          <a:solidFill>
            <a:srgbClr val="63B1BC"/>
          </a:solidFill>
          <a:ln w="9525" cap="flat" cmpd="sng">
            <a:solidFill>
              <a:srgbClr val="63B1B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highlight>
                <a:srgbClr val="63B1BC"/>
              </a:highlight>
            </a:endParaRPr>
          </a:p>
        </p:txBody>
      </p:sp>
      <p:sp>
        <p:nvSpPr>
          <p:cNvPr id="88" name="Google Shape;88;p14"/>
          <p:cNvSpPr/>
          <p:nvPr/>
        </p:nvSpPr>
        <p:spPr>
          <a:xfrm>
            <a:off x="342650" y="6613562"/>
            <a:ext cx="1168200" cy="1139100"/>
          </a:xfrm>
          <a:prstGeom prst="ellipse">
            <a:avLst/>
          </a:prstGeom>
          <a:solidFill>
            <a:srgbClr val="63B1BC"/>
          </a:solidFill>
          <a:ln w="9525" cap="flat" cmpd="sng">
            <a:solidFill>
              <a:srgbClr val="63B1B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highlight>
                <a:srgbClr val="63B1BC"/>
              </a:highlight>
            </a:endParaRPr>
          </a:p>
        </p:txBody>
      </p:sp>
      <p:sp>
        <p:nvSpPr>
          <p:cNvPr id="89" name="Google Shape;89;p14"/>
          <p:cNvSpPr/>
          <p:nvPr/>
        </p:nvSpPr>
        <p:spPr>
          <a:xfrm>
            <a:off x="342650" y="525025"/>
            <a:ext cx="1168200" cy="1139100"/>
          </a:xfrm>
          <a:prstGeom prst="ellipse">
            <a:avLst/>
          </a:prstGeom>
          <a:solidFill>
            <a:srgbClr val="63B1BC"/>
          </a:solidFill>
          <a:ln w="9525" cap="flat" cmpd="sng">
            <a:solidFill>
              <a:srgbClr val="63B1B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63B1BC"/>
              </a:solidFill>
              <a:highlight>
                <a:srgbClr val="63B1BC"/>
              </a:highlight>
            </a:endParaRPr>
          </a:p>
        </p:txBody>
      </p:sp>
      <p:sp>
        <p:nvSpPr>
          <p:cNvPr id="90" name="Google Shape;90;p14"/>
          <p:cNvSpPr txBox="1"/>
          <p:nvPr/>
        </p:nvSpPr>
        <p:spPr>
          <a:xfrm>
            <a:off x="1619963" y="3657600"/>
            <a:ext cx="4803600" cy="923299"/>
          </a:xfrm>
          <a:prstGeom prst="rect">
            <a:avLst/>
          </a:prstGeom>
          <a:noFill/>
          <a:ln>
            <a:noFill/>
          </a:ln>
        </p:spPr>
        <p:txBody>
          <a:bodyPr spcFirstLastPara="1" wrap="square" lIns="91425" tIns="91425" rIns="91425" bIns="91425" anchor="t" anchorCtr="0">
            <a:spAutoFit/>
          </a:bodyPr>
          <a:lstStyle/>
          <a:p>
            <a:pPr algn="just"/>
            <a:r>
              <a:rPr lang="en-US" sz="1200" dirty="0">
                <a:solidFill>
                  <a:srgbClr val="63B1BC"/>
                </a:solidFill>
                <a:latin typeface="Avenir"/>
                <a:ea typeface="Avenir"/>
                <a:cs typeface="Avenir"/>
                <a:sym typeface="Avenir"/>
              </a:rPr>
              <a:t>“If it hadn't been for programs like this, I'm not sure that some of my staff would still be here. Being able to support my home visitors through those times of working with those families is invaluable.”</a:t>
            </a:r>
          </a:p>
          <a:p>
            <a:pPr algn="just"/>
            <a:r>
              <a:rPr lang="en-US" sz="1200" dirty="0">
                <a:solidFill>
                  <a:srgbClr val="63B1BC"/>
                </a:solidFill>
                <a:latin typeface="Avenir"/>
                <a:ea typeface="Avenir"/>
                <a:cs typeface="Avenir"/>
                <a:sym typeface="Avenir"/>
              </a:rPr>
              <a:t>– Supervisor</a:t>
            </a:r>
          </a:p>
        </p:txBody>
      </p:sp>
      <p:sp>
        <p:nvSpPr>
          <p:cNvPr id="91" name="Google Shape;91;p14"/>
          <p:cNvSpPr txBox="1"/>
          <p:nvPr/>
        </p:nvSpPr>
        <p:spPr>
          <a:xfrm>
            <a:off x="1580763" y="1501650"/>
            <a:ext cx="4803600" cy="1107965"/>
          </a:xfrm>
          <a:prstGeom prst="rect">
            <a:avLst/>
          </a:prstGeom>
          <a:noFill/>
          <a:ln>
            <a:noFill/>
          </a:ln>
        </p:spPr>
        <p:txBody>
          <a:bodyPr spcFirstLastPara="1" wrap="square" lIns="91425" tIns="91425" rIns="91425" bIns="91425" anchor="t" anchorCtr="0">
            <a:spAutoFit/>
          </a:bodyPr>
          <a:lstStyle/>
          <a:p>
            <a:pPr algn="just"/>
            <a:r>
              <a:rPr lang="en-US" sz="1200" dirty="0">
                <a:solidFill>
                  <a:srgbClr val="63B1BC"/>
                </a:solidFill>
                <a:latin typeface="Avenir"/>
                <a:ea typeface="Avenir"/>
                <a:cs typeface="Avenir"/>
                <a:sym typeface="Avenir"/>
              </a:rPr>
              <a:t>“Bottom line is that EHV has been very beneficial for every aspect of my life. Professionally, it's helped with burnout and the stressors we deal with at work. Personally, it's helped me to learn to take time for myself and give space for my children.” – Home visitor</a:t>
            </a:r>
          </a:p>
          <a:p>
            <a:pPr algn="just"/>
            <a:endParaRPr sz="1200" dirty="0">
              <a:solidFill>
                <a:srgbClr val="63B1BC"/>
              </a:solidFill>
              <a:highlight>
                <a:srgbClr val="FFFF00"/>
              </a:highlight>
              <a:latin typeface="Avenir"/>
              <a:ea typeface="Avenir"/>
              <a:cs typeface="Avenir"/>
              <a:sym typeface="Avenir"/>
            </a:endParaRPr>
          </a:p>
        </p:txBody>
      </p:sp>
      <p:sp>
        <p:nvSpPr>
          <p:cNvPr id="92" name="Google Shape;92;p14"/>
          <p:cNvSpPr txBox="1"/>
          <p:nvPr/>
        </p:nvSpPr>
        <p:spPr>
          <a:xfrm>
            <a:off x="1619963" y="7391400"/>
            <a:ext cx="4803600" cy="738633"/>
          </a:xfrm>
          <a:prstGeom prst="rect">
            <a:avLst/>
          </a:prstGeom>
          <a:noFill/>
          <a:ln>
            <a:noFill/>
          </a:ln>
        </p:spPr>
        <p:txBody>
          <a:bodyPr spcFirstLastPara="1" wrap="square" lIns="91425" tIns="91425" rIns="91425" bIns="91425" anchor="t" anchorCtr="0">
            <a:spAutoFit/>
          </a:bodyPr>
          <a:lstStyle/>
          <a:p>
            <a:pPr algn="just"/>
            <a:r>
              <a:rPr lang="en-US" sz="1200" dirty="0">
                <a:solidFill>
                  <a:srgbClr val="63B1BC"/>
                </a:solidFill>
                <a:latin typeface="Avenir"/>
                <a:ea typeface="Avenir"/>
                <a:cs typeface="Avenir"/>
                <a:sym typeface="Avenir"/>
              </a:rPr>
              <a:t>“During these meetings, I started realizing that I never think about myself. Now I'm trying to find 10 minutes during the day to just reflect about how I feel. For me it's very beneficial.” – Home visitor</a:t>
            </a:r>
          </a:p>
        </p:txBody>
      </p:sp>
      <p:pic>
        <p:nvPicPr>
          <p:cNvPr id="95" name="Google Shape;95;p14"/>
          <p:cNvPicPr preferRelativeResize="0"/>
          <p:nvPr/>
        </p:nvPicPr>
        <p:blipFill>
          <a:blip r:embed="rId3">
            <a:alphaModFix/>
          </a:blip>
          <a:stretch>
            <a:fillRect/>
          </a:stretch>
        </p:blipFill>
        <p:spPr>
          <a:xfrm>
            <a:off x="465049" y="632874"/>
            <a:ext cx="923400" cy="923400"/>
          </a:xfrm>
          <a:prstGeom prst="rect">
            <a:avLst/>
          </a:prstGeom>
          <a:noFill/>
          <a:ln>
            <a:noFill/>
          </a:ln>
        </p:spPr>
      </p:pic>
      <p:pic>
        <p:nvPicPr>
          <p:cNvPr id="96" name="Google Shape;96;p14"/>
          <p:cNvPicPr preferRelativeResize="0"/>
          <p:nvPr/>
        </p:nvPicPr>
        <p:blipFill>
          <a:blip r:embed="rId4">
            <a:alphaModFix/>
          </a:blip>
          <a:stretch>
            <a:fillRect/>
          </a:stretch>
        </p:blipFill>
        <p:spPr>
          <a:xfrm>
            <a:off x="526550" y="2994400"/>
            <a:ext cx="800400" cy="800400"/>
          </a:xfrm>
          <a:prstGeom prst="rect">
            <a:avLst/>
          </a:prstGeom>
          <a:noFill/>
          <a:ln>
            <a:noFill/>
          </a:ln>
        </p:spPr>
      </p:pic>
      <p:pic>
        <p:nvPicPr>
          <p:cNvPr id="97" name="Google Shape;97;p14"/>
          <p:cNvPicPr preferRelativeResize="0"/>
          <p:nvPr/>
        </p:nvPicPr>
        <p:blipFill>
          <a:blip r:embed="rId5">
            <a:alphaModFix/>
          </a:blip>
          <a:stretch>
            <a:fillRect/>
          </a:stretch>
        </p:blipFill>
        <p:spPr>
          <a:xfrm>
            <a:off x="465049" y="6721400"/>
            <a:ext cx="923400" cy="923423"/>
          </a:xfrm>
          <a:prstGeom prst="rect">
            <a:avLst/>
          </a:prstGeom>
          <a:noFill/>
          <a:ln>
            <a:noFill/>
          </a:ln>
        </p:spPr>
      </p:pic>
      <p:pic>
        <p:nvPicPr>
          <p:cNvPr id="98" name="Google Shape;98;p14"/>
          <p:cNvPicPr preferRelativeResize="0"/>
          <p:nvPr/>
        </p:nvPicPr>
        <p:blipFill>
          <a:blip r:embed="rId6">
            <a:alphaModFix/>
          </a:blip>
          <a:stretch>
            <a:fillRect/>
          </a:stretch>
        </p:blipFill>
        <p:spPr>
          <a:xfrm>
            <a:off x="476086" y="5028873"/>
            <a:ext cx="901325" cy="901325"/>
          </a:xfrm>
          <a:prstGeom prst="rect">
            <a:avLst/>
          </a:prstGeom>
          <a:noFill/>
          <a:ln>
            <a:noFill/>
          </a:ln>
        </p:spPr>
      </p:pic>
      <p:pic>
        <p:nvPicPr>
          <p:cNvPr id="99" name="Google Shape;99;p14"/>
          <p:cNvPicPr preferRelativeResize="0"/>
          <p:nvPr/>
        </p:nvPicPr>
        <p:blipFill>
          <a:blip r:embed="rId7">
            <a:alphaModFix/>
          </a:blip>
          <a:stretch>
            <a:fillRect/>
          </a:stretch>
        </p:blipFill>
        <p:spPr>
          <a:xfrm>
            <a:off x="495800" y="8749500"/>
            <a:ext cx="861900" cy="861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5" name="Google Shape;105;p15"/>
          <p:cNvSpPr txBox="1"/>
          <p:nvPr/>
        </p:nvSpPr>
        <p:spPr>
          <a:xfrm>
            <a:off x="304797" y="651491"/>
            <a:ext cx="7162801" cy="584745"/>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1300" dirty="0">
                <a:latin typeface="Avenir"/>
                <a:ea typeface="Avenir"/>
                <a:cs typeface="Avenir"/>
                <a:sym typeface="Avenir"/>
              </a:rPr>
              <a:t>Most home visitors rated the EHV project as “very helpful” in improving their effectiveness and helping them appreciate the importance of reflecting on their work.</a:t>
            </a:r>
            <a:endParaRPr sz="1300" dirty="0">
              <a:latin typeface="Avenir"/>
              <a:ea typeface="Avenir"/>
              <a:cs typeface="Avenir"/>
              <a:sym typeface="Avenir"/>
            </a:endParaRPr>
          </a:p>
        </p:txBody>
      </p:sp>
      <p:sp>
        <p:nvSpPr>
          <p:cNvPr id="111" name="Google Shape;111;p15"/>
          <p:cNvSpPr txBox="1"/>
          <p:nvPr/>
        </p:nvSpPr>
        <p:spPr>
          <a:xfrm>
            <a:off x="304800" y="167149"/>
            <a:ext cx="73467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dirty="0">
                <a:solidFill>
                  <a:srgbClr val="FF5C39"/>
                </a:solidFill>
                <a:latin typeface="Avenir"/>
                <a:ea typeface="Avenir"/>
                <a:cs typeface="Avenir"/>
                <a:sym typeface="Avenir"/>
              </a:rPr>
              <a:t>Team Support</a:t>
            </a:r>
            <a:endParaRPr sz="2000" b="1" dirty="0">
              <a:solidFill>
                <a:srgbClr val="FF5C39"/>
              </a:solidFill>
              <a:latin typeface="Avenir"/>
              <a:ea typeface="Avenir"/>
              <a:cs typeface="Avenir"/>
              <a:sym typeface="Avenir"/>
            </a:endParaRPr>
          </a:p>
        </p:txBody>
      </p:sp>
      <p:sp>
        <p:nvSpPr>
          <p:cNvPr id="4" name="Google Shape;106;p15">
            <a:extLst>
              <a:ext uri="{FF2B5EF4-FFF2-40B4-BE49-F238E27FC236}">
                <a16:creationId xmlns:a16="http://schemas.microsoft.com/office/drawing/2014/main" id="{ED4BF146-F6DE-B3EA-CA8E-2DCFF3D63B45}"/>
              </a:ext>
            </a:extLst>
          </p:cNvPr>
          <p:cNvSpPr txBox="1"/>
          <p:nvPr/>
        </p:nvSpPr>
        <p:spPr>
          <a:xfrm>
            <a:off x="304800" y="2895600"/>
            <a:ext cx="73467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dirty="0">
                <a:solidFill>
                  <a:srgbClr val="FF5C39"/>
                </a:solidFill>
                <a:latin typeface="Avenir"/>
                <a:ea typeface="Avenir"/>
                <a:cs typeface="Avenir"/>
                <a:sym typeface="Avenir"/>
              </a:rPr>
              <a:t>Mindfulness</a:t>
            </a:r>
            <a:endParaRPr sz="2000" b="1" dirty="0">
              <a:solidFill>
                <a:srgbClr val="FF5C39"/>
              </a:solidFill>
              <a:latin typeface="Avenir"/>
              <a:ea typeface="Avenir"/>
              <a:cs typeface="Avenir"/>
              <a:sym typeface="Avenir"/>
            </a:endParaRPr>
          </a:p>
        </p:txBody>
      </p:sp>
      <p:sp>
        <p:nvSpPr>
          <p:cNvPr id="6" name="Google Shape;107;p15">
            <a:extLst>
              <a:ext uri="{FF2B5EF4-FFF2-40B4-BE49-F238E27FC236}">
                <a16:creationId xmlns:a16="http://schemas.microsoft.com/office/drawing/2014/main" id="{91BAC15A-8C95-9484-4369-D3AF777AD5D5}"/>
              </a:ext>
            </a:extLst>
          </p:cNvPr>
          <p:cNvSpPr txBox="1"/>
          <p:nvPr/>
        </p:nvSpPr>
        <p:spPr>
          <a:xfrm>
            <a:off x="309843" y="3388200"/>
            <a:ext cx="7000314" cy="7848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1300" dirty="0">
                <a:latin typeface="Avenir"/>
                <a:ea typeface="Avenir"/>
                <a:cs typeface="Avenir"/>
                <a:sym typeface="Avenir"/>
              </a:rPr>
              <a:t>EHV uses the Cognitive and Affective Mindfulness Scale-Revised (CAMS-R) to explore changes in mindfulness. We saw that  </a:t>
            </a:r>
            <a:r>
              <a:rPr lang="en" sz="1300" b="1" dirty="0">
                <a:solidFill>
                  <a:srgbClr val="FF5C39"/>
                </a:solidFill>
                <a:latin typeface="Avenir"/>
                <a:ea typeface="Avenir"/>
                <a:cs typeface="Avenir"/>
                <a:sym typeface="Avenir"/>
              </a:rPr>
              <a:t>82% </a:t>
            </a:r>
            <a:r>
              <a:rPr lang="en" sz="1300" dirty="0">
                <a:latin typeface="Avenir"/>
                <a:ea typeface="Avenir"/>
                <a:cs typeface="Avenir"/>
                <a:sym typeface="Avenir"/>
              </a:rPr>
              <a:t>of participants report higher levels of mindfulness after participating in EHV.</a:t>
            </a:r>
            <a:endParaRPr sz="1300" dirty="0">
              <a:latin typeface="Avenir"/>
              <a:ea typeface="Avenir"/>
              <a:cs typeface="Avenir"/>
              <a:sym typeface="Avenir"/>
            </a:endParaRPr>
          </a:p>
        </p:txBody>
      </p:sp>
      <p:graphicFrame>
        <p:nvGraphicFramePr>
          <p:cNvPr id="8" name="Chart 7">
            <a:extLst>
              <a:ext uri="{FF2B5EF4-FFF2-40B4-BE49-F238E27FC236}">
                <a16:creationId xmlns:a16="http://schemas.microsoft.com/office/drawing/2014/main" id="{A57C4D7E-6D01-AD95-B134-728DE0E6E2FB}"/>
              </a:ext>
            </a:extLst>
          </p:cNvPr>
          <p:cNvGraphicFramePr>
            <a:graphicFrameLocks/>
          </p:cNvGraphicFramePr>
          <p:nvPr>
            <p:extLst>
              <p:ext uri="{D42A27DB-BD31-4B8C-83A1-F6EECF244321}">
                <p14:modId xmlns:p14="http://schemas.microsoft.com/office/powerpoint/2010/main" val="2183781961"/>
              </p:ext>
            </p:extLst>
          </p:nvPr>
        </p:nvGraphicFramePr>
        <p:xfrm>
          <a:off x="650538" y="4292070"/>
          <a:ext cx="6471320" cy="169614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a:extLst>
              <a:ext uri="{FF2B5EF4-FFF2-40B4-BE49-F238E27FC236}">
                <a16:creationId xmlns:a16="http://schemas.microsoft.com/office/drawing/2014/main" id="{F02759C7-DE21-8B55-5A77-48FA4D960708}"/>
              </a:ext>
            </a:extLst>
          </p:cNvPr>
          <p:cNvGraphicFramePr>
            <a:graphicFrameLocks/>
          </p:cNvGraphicFramePr>
          <p:nvPr>
            <p:extLst>
              <p:ext uri="{D42A27DB-BD31-4B8C-83A1-F6EECF244321}">
                <p14:modId xmlns:p14="http://schemas.microsoft.com/office/powerpoint/2010/main" val="1996439905"/>
              </p:ext>
            </p:extLst>
          </p:nvPr>
        </p:nvGraphicFramePr>
        <p:xfrm>
          <a:off x="838200" y="1295771"/>
          <a:ext cx="6362698" cy="1239479"/>
        </p:xfrm>
        <a:graphic>
          <a:graphicData uri="http://schemas.openxmlformats.org/drawingml/2006/chart">
            <c:chart xmlns:c="http://schemas.openxmlformats.org/drawingml/2006/chart" xmlns:r="http://schemas.openxmlformats.org/officeDocument/2006/relationships" r:id="rId4"/>
          </a:graphicData>
        </a:graphic>
      </p:graphicFrame>
      <p:pic>
        <p:nvPicPr>
          <p:cNvPr id="46" name="Picture 45">
            <a:extLst>
              <a:ext uri="{FF2B5EF4-FFF2-40B4-BE49-F238E27FC236}">
                <a16:creationId xmlns:a16="http://schemas.microsoft.com/office/drawing/2014/main" id="{7C552F66-C1CC-101E-603C-C5B1CC233F67}"/>
              </a:ext>
            </a:extLst>
          </p:cNvPr>
          <p:cNvPicPr>
            <a:picLocks noChangeAspect="1"/>
          </p:cNvPicPr>
          <p:nvPr/>
        </p:nvPicPr>
        <p:blipFill>
          <a:blip r:embed="rId5"/>
          <a:stretch>
            <a:fillRect/>
          </a:stretch>
        </p:blipFill>
        <p:spPr>
          <a:xfrm>
            <a:off x="1789114" y="8097330"/>
            <a:ext cx="1411605" cy="1188720"/>
          </a:xfrm>
          <a:prstGeom prst="rect">
            <a:avLst/>
          </a:prstGeom>
        </p:spPr>
      </p:pic>
      <p:pic>
        <p:nvPicPr>
          <p:cNvPr id="48" name="Picture 47">
            <a:extLst>
              <a:ext uri="{FF2B5EF4-FFF2-40B4-BE49-F238E27FC236}">
                <a16:creationId xmlns:a16="http://schemas.microsoft.com/office/drawing/2014/main" id="{66AC14C0-CA83-5A9B-F95D-182B80FED8CC}"/>
              </a:ext>
            </a:extLst>
          </p:cNvPr>
          <p:cNvPicPr>
            <a:picLocks noChangeAspect="1"/>
          </p:cNvPicPr>
          <p:nvPr/>
        </p:nvPicPr>
        <p:blipFill>
          <a:blip r:embed="rId6"/>
          <a:stretch>
            <a:fillRect/>
          </a:stretch>
        </p:blipFill>
        <p:spPr>
          <a:xfrm>
            <a:off x="4343400" y="8106151"/>
            <a:ext cx="1416957" cy="1188720"/>
          </a:xfrm>
          <a:prstGeom prst="rect">
            <a:avLst/>
          </a:prstGeom>
        </p:spPr>
      </p:pic>
      <p:sp>
        <p:nvSpPr>
          <p:cNvPr id="49" name="TextBox 48">
            <a:extLst>
              <a:ext uri="{FF2B5EF4-FFF2-40B4-BE49-F238E27FC236}">
                <a16:creationId xmlns:a16="http://schemas.microsoft.com/office/drawing/2014/main" id="{4B52CEF8-F238-B9CA-FF6F-EAD81D049AFD}"/>
              </a:ext>
            </a:extLst>
          </p:cNvPr>
          <p:cNvSpPr txBox="1"/>
          <p:nvPr/>
        </p:nvSpPr>
        <p:spPr>
          <a:xfrm>
            <a:off x="1043298" y="8298353"/>
            <a:ext cx="669392" cy="246221"/>
          </a:xfrm>
          <a:prstGeom prst="rect">
            <a:avLst/>
          </a:prstGeom>
          <a:noFill/>
        </p:spPr>
        <p:txBody>
          <a:bodyPr wrap="square" rtlCol="0">
            <a:spAutoFit/>
          </a:bodyPr>
          <a:lstStyle/>
          <a:p>
            <a:pPr algn="r"/>
            <a:r>
              <a:rPr lang="en-US" sz="1000" dirty="0">
                <a:solidFill>
                  <a:srgbClr val="898D8D"/>
                </a:solidFill>
                <a:latin typeface="Avenir Book" panose="02000503020000020003" pitchFamily="2" charset="0"/>
              </a:rPr>
              <a:t>Before</a:t>
            </a:r>
          </a:p>
        </p:txBody>
      </p:sp>
      <p:sp>
        <p:nvSpPr>
          <p:cNvPr id="50" name="TextBox 49">
            <a:extLst>
              <a:ext uri="{FF2B5EF4-FFF2-40B4-BE49-F238E27FC236}">
                <a16:creationId xmlns:a16="http://schemas.microsoft.com/office/drawing/2014/main" id="{9BFF8E6E-9F23-E131-C945-6D063D853FF0}"/>
              </a:ext>
            </a:extLst>
          </p:cNvPr>
          <p:cNvSpPr txBox="1"/>
          <p:nvPr/>
        </p:nvSpPr>
        <p:spPr>
          <a:xfrm>
            <a:off x="1043298" y="8848415"/>
            <a:ext cx="669391" cy="246221"/>
          </a:xfrm>
          <a:prstGeom prst="rect">
            <a:avLst/>
          </a:prstGeom>
          <a:noFill/>
        </p:spPr>
        <p:txBody>
          <a:bodyPr wrap="square" rtlCol="0">
            <a:spAutoFit/>
          </a:bodyPr>
          <a:lstStyle/>
          <a:p>
            <a:pPr algn="r"/>
            <a:r>
              <a:rPr lang="en-US" sz="1000" dirty="0">
                <a:solidFill>
                  <a:srgbClr val="63B1BC"/>
                </a:solidFill>
                <a:latin typeface="Avenir Book" panose="02000503020000020003" pitchFamily="2" charset="0"/>
              </a:rPr>
              <a:t>Now</a:t>
            </a:r>
          </a:p>
        </p:txBody>
      </p:sp>
      <p:sp>
        <p:nvSpPr>
          <p:cNvPr id="51" name="TextBox 50">
            <a:extLst>
              <a:ext uri="{FF2B5EF4-FFF2-40B4-BE49-F238E27FC236}">
                <a16:creationId xmlns:a16="http://schemas.microsoft.com/office/drawing/2014/main" id="{2291019E-C581-F830-2679-F0E703C98218}"/>
              </a:ext>
            </a:extLst>
          </p:cNvPr>
          <p:cNvSpPr txBox="1"/>
          <p:nvPr/>
        </p:nvSpPr>
        <p:spPr>
          <a:xfrm>
            <a:off x="1667144" y="7750323"/>
            <a:ext cx="2142856" cy="400110"/>
          </a:xfrm>
          <a:prstGeom prst="rect">
            <a:avLst/>
          </a:prstGeom>
          <a:noFill/>
        </p:spPr>
        <p:txBody>
          <a:bodyPr wrap="square" rtlCol="0">
            <a:spAutoFit/>
          </a:bodyPr>
          <a:lstStyle/>
          <a:p>
            <a:r>
              <a:rPr lang="en-US" sz="1000" dirty="0">
                <a:solidFill>
                  <a:srgbClr val="898D8D"/>
                </a:solidFill>
                <a:latin typeface="Avenir Book" panose="02000503020000020003" pitchFamily="2" charset="0"/>
              </a:rPr>
              <a:t>How well did/do you know your strengths and areas for growth?</a:t>
            </a:r>
          </a:p>
        </p:txBody>
      </p:sp>
      <p:sp>
        <p:nvSpPr>
          <p:cNvPr id="52" name="TextBox 51">
            <a:extLst>
              <a:ext uri="{FF2B5EF4-FFF2-40B4-BE49-F238E27FC236}">
                <a16:creationId xmlns:a16="http://schemas.microsoft.com/office/drawing/2014/main" id="{AA316B9F-2883-F300-EB3C-21DD69254817}"/>
              </a:ext>
            </a:extLst>
          </p:cNvPr>
          <p:cNvSpPr txBox="1"/>
          <p:nvPr/>
        </p:nvSpPr>
        <p:spPr>
          <a:xfrm>
            <a:off x="4267200" y="7762618"/>
            <a:ext cx="1939224" cy="400110"/>
          </a:xfrm>
          <a:prstGeom prst="rect">
            <a:avLst/>
          </a:prstGeom>
          <a:noFill/>
        </p:spPr>
        <p:txBody>
          <a:bodyPr wrap="square" rtlCol="0">
            <a:spAutoFit/>
          </a:bodyPr>
          <a:lstStyle/>
          <a:p>
            <a:r>
              <a:rPr lang="en-US" sz="1000" dirty="0">
                <a:solidFill>
                  <a:srgbClr val="898D8D"/>
                </a:solidFill>
                <a:latin typeface="Avenir Book" panose="02000503020000020003" pitchFamily="2" charset="0"/>
              </a:rPr>
              <a:t>How would you rate your ability to reflect on your work?</a:t>
            </a:r>
          </a:p>
        </p:txBody>
      </p:sp>
      <p:sp>
        <p:nvSpPr>
          <p:cNvPr id="53" name="TextBox 52">
            <a:extLst>
              <a:ext uri="{FF2B5EF4-FFF2-40B4-BE49-F238E27FC236}">
                <a16:creationId xmlns:a16="http://schemas.microsoft.com/office/drawing/2014/main" id="{E873AFAC-8BD1-9274-42D6-EBD070388AC5}"/>
              </a:ext>
            </a:extLst>
          </p:cNvPr>
          <p:cNvSpPr txBox="1"/>
          <p:nvPr/>
        </p:nvSpPr>
        <p:spPr>
          <a:xfrm>
            <a:off x="2374384" y="7485619"/>
            <a:ext cx="3023627" cy="276999"/>
          </a:xfrm>
          <a:prstGeom prst="rect">
            <a:avLst/>
          </a:prstGeom>
          <a:noFill/>
        </p:spPr>
        <p:txBody>
          <a:bodyPr wrap="square" rtlCol="0">
            <a:spAutoFit/>
          </a:bodyPr>
          <a:lstStyle/>
          <a:p>
            <a:r>
              <a:rPr lang="en-US" sz="1200" b="1" dirty="0">
                <a:solidFill>
                  <a:srgbClr val="FF5C39"/>
                </a:solidFill>
                <a:latin typeface="Avenir Book" panose="02000503020000020003" pitchFamily="2" charset="0"/>
              </a:rPr>
              <a:t>Self-Awareness and Reflective Capacity</a:t>
            </a:r>
          </a:p>
        </p:txBody>
      </p:sp>
      <p:sp>
        <p:nvSpPr>
          <p:cNvPr id="54" name="Google Shape;105;p15">
            <a:extLst>
              <a:ext uri="{FF2B5EF4-FFF2-40B4-BE49-F238E27FC236}">
                <a16:creationId xmlns:a16="http://schemas.microsoft.com/office/drawing/2014/main" id="{2E1E84AC-71B8-16E4-06F3-9F7074603B69}"/>
              </a:ext>
            </a:extLst>
          </p:cNvPr>
          <p:cNvSpPr txBox="1"/>
          <p:nvPr/>
        </p:nvSpPr>
        <p:spPr>
          <a:xfrm>
            <a:off x="304797" y="6741000"/>
            <a:ext cx="7162800" cy="584745"/>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1300" dirty="0">
                <a:latin typeface="Avenir"/>
                <a:ea typeface="Avenir"/>
                <a:cs typeface="Avenir"/>
                <a:sym typeface="Avenir"/>
              </a:rPr>
              <a:t>On average, participants reported stronger self-awareness and reflective capacity, with end-of-year scores averaging over 4 on a 5-point scale. </a:t>
            </a:r>
            <a:endParaRPr sz="1300" dirty="0">
              <a:latin typeface="Avenir"/>
              <a:ea typeface="Avenir"/>
              <a:cs typeface="Avenir"/>
              <a:sym typeface="Avenir"/>
            </a:endParaRPr>
          </a:p>
        </p:txBody>
      </p:sp>
      <p:sp>
        <p:nvSpPr>
          <p:cNvPr id="55" name="Google Shape;111;p15">
            <a:extLst>
              <a:ext uri="{FF2B5EF4-FFF2-40B4-BE49-F238E27FC236}">
                <a16:creationId xmlns:a16="http://schemas.microsoft.com/office/drawing/2014/main" id="{19C66E28-DF73-44B7-6D1D-017B13741154}"/>
              </a:ext>
            </a:extLst>
          </p:cNvPr>
          <p:cNvSpPr txBox="1"/>
          <p:nvPr/>
        </p:nvSpPr>
        <p:spPr>
          <a:xfrm>
            <a:off x="304800" y="6248400"/>
            <a:ext cx="73467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dirty="0">
                <a:solidFill>
                  <a:srgbClr val="FF5C39"/>
                </a:solidFill>
                <a:latin typeface="Avenir"/>
                <a:ea typeface="Avenir"/>
                <a:cs typeface="Avenir"/>
                <a:sym typeface="Avenir"/>
              </a:rPr>
              <a:t>Self Awareness</a:t>
            </a:r>
            <a:endParaRPr sz="2000" b="1" dirty="0">
              <a:solidFill>
                <a:srgbClr val="FF5C39"/>
              </a:solidFill>
              <a:latin typeface="Avenir"/>
              <a:ea typeface="Avenir"/>
              <a:cs typeface="Avenir"/>
              <a:sym typeface="Avenir"/>
            </a:endParaRPr>
          </a:p>
        </p:txBody>
      </p:sp>
    </p:spTree>
    <p:extLst>
      <p:ext uri="{BB962C8B-B14F-4D97-AF65-F5344CB8AC3E}">
        <p14:creationId xmlns:p14="http://schemas.microsoft.com/office/powerpoint/2010/main" val="2216190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3" name="Rounded Rectangle 2">
            <a:extLst>
              <a:ext uri="{FF2B5EF4-FFF2-40B4-BE49-F238E27FC236}">
                <a16:creationId xmlns:a16="http://schemas.microsoft.com/office/drawing/2014/main" id="{2290973B-1F94-6D12-E5E5-98138EBD2B69}"/>
              </a:ext>
            </a:extLst>
          </p:cNvPr>
          <p:cNvSpPr/>
          <p:nvPr/>
        </p:nvSpPr>
        <p:spPr>
          <a:xfrm>
            <a:off x="304800" y="8001000"/>
            <a:ext cx="7006389" cy="1371600"/>
          </a:xfrm>
          <a:prstGeom prst="roundRect">
            <a:avLst/>
          </a:prstGeom>
          <a:solidFill>
            <a:srgbClr val="FF5C39"/>
          </a:solidFill>
          <a:ln>
            <a:solidFill>
              <a:srgbClr val="FF5C3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Google Shape;107;p15">
            <a:extLst>
              <a:ext uri="{FF2B5EF4-FFF2-40B4-BE49-F238E27FC236}">
                <a16:creationId xmlns:a16="http://schemas.microsoft.com/office/drawing/2014/main" id="{4E0F9053-FD6A-C329-0C22-3868A906C434}"/>
              </a:ext>
            </a:extLst>
          </p:cNvPr>
          <p:cNvSpPr txBox="1"/>
          <p:nvPr/>
        </p:nvSpPr>
        <p:spPr>
          <a:xfrm>
            <a:off x="308811" y="3822594"/>
            <a:ext cx="7006389" cy="984855"/>
          </a:xfrm>
          <a:prstGeom prst="rect">
            <a:avLst/>
          </a:prstGeom>
          <a:noFill/>
          <a:ln>
            <a:noFill/>
          </a:ln>
        </p:spPr>
        <p:txBody>
          <a:bodyPr spcFirstLastPara="1" wrap="square" lIns="91425" tIns="91425" rIns="91425" bIns="91425" anchor="t" anchorCtr="0">
            <a:spAutoFit/>
          </a:bodyPr>
          <a:lstStyle/>
          <a:p>
            <a:pPr algn="just"/>
            <a:r>
              <a:rPr lang="en" sz="1300" dirty="0">
                <a:latin typeface="Avenir"/>
                <a:ea typeface="Avenir"/>
                <a:cs typeface="Avenir"/>
                <a:sym typeface="Avenir"/>
              </a:rPr>
              <a:t>EHV uses the Professional Quality of Life Scale (</a:t>
            </a:r>
            <a:r>
              <a:rPr lang="en" sz="1300" dirty="0" err="1">
                <a:latin typeface="Avenir"/>
                <a:ea typeface="Avenir"/>
                <a:cs typeface="Avenir"/>
                <a:sym typeface="Avenir"/>
              </a:rPr>
              <a:t>ProQOL</a:t>
            </a:r>
            <a:r>
              <a:rPr lang="en" sz="1300" dirty="0">
                <a:latin typeface="Avenir"/>
                <a:ea typeface="Avenir"/>
                <a:cs typeface="Avenir"/>
                <a:sym typeface="Avenir"/>
              </a:rPr>
              <a:t>) to understand </a:t>
            </a:r>
            <a:r>
              <a:rPr lang="en-US" sz="1300" dirty="0">
                <a:latin typeface="Avenir"/>
                <a:ea typeface="Avenir"/>
                <a:cs typeface="Avenir"/>
                <a:sym typeface="Avenir"/>
              </a:rPr>
              <a:t>the satisfaction a participant gets from working in home visiting.</a:t>
            </a:r>
            <a:r>
              <a:rPr lang="en" sz="1300" dirty="0">
                <a:latin typeface="Avenir"/>
                <a:ea typeface="Avenir"/>
                <a:cs typeface="Avenir"/>
                <a:sym typeface="Avenir"/>
              </a:rPr>
              <a:t> We saw that </a:t>
            </a:r>
            <a:r>
              <a:rPr lang="en" sz="1300" b="1" dirty="0">
                <a:solidFill>
                  <a:srgbClr val="FF5C39"/>
                </a:solidFill>
                <a:latin typeface="Avenir"/>
                <a:ea typeface="Avenir"/>
                <a:cs typeface="Avenir"/>
                <a:sym typeface="Avenir"/>
              </a:rPr>
              <a:t>57% </a:t>
            </a:r>
            <a:r>
              <a:rPr lang="en" sz="1300" dirty="0">
                <a:latin typeface="Avenir"/>
                <a:ea typeface="Avenir"/>
                <a:cs typeface="Avenir"/>
                <a:sym typeface="Avenir"/>
              </a:rPr>
              <a:t>of participants report higher levels of compassion satisfaction, and an additional </a:t>
            </a:r>
            <a:r>
              <a:rPr lang="en" sz="1300" b="1" dirty="0">
                <a:solidFill>
                  <a:srgbClr val="FF5C39"/>
                </a:solidFill>
                <a:latin typeface="Avenir"/>
                <a:sym typeface="Avenir"/>
              </a:rPr>
              <a:t>23% </a:t>
            </a:r>
            <a:r>
              <a:rPr lang="en" sz="1300" dirty="0">
                <a:latin typeface="Avenir"/>
                <a:ea typeface="Avenir"/>
                <a:cs typeface="Avenir"/>
                <a:sym typeface="Avenir"/>
              </a:rPr>
              <a:t>reported no change but had the highest possible scores for this area.</a:t>
            </a:r>
            <a:endParaRPr sz="1300" dirty="0">
              <a:latin typeface="Avenir"/>
              <a:ea typeface="Avenir"/>
              <a:cs typeface="Avenir"/>
              <a:sym typeface="Avenir"/>
            </a:endParaRPr>
          </a:p>
        </p:txBody>
      </p:sp>
      <p:sp>
        <p:nvSpPr>
          <p:cNvPr id="15" name="Google Shape;106;p15">
            <a:extLst>
              <a:ext uri="{FF2B5EF4-FFF2-40B4-BE49-F238E27FC236}">
                <a16:creationId xmlns:a16="http://schemas.microsoft.com/office/drawing/2014/main" id="{6DA1CF7C-47E7-5CE9-CF2C-255F98CC189D}"/>
              </a:ext>
            </a:extLst>
          </p:cNvPr>
          <p:cNvSpPr txBox="1"/>
          <p:nvPr/>
        </p:nvSpPr>
        <p:spPr>
          <a:xfrm>
            <a:off x="297672" y="3373003"/>
            <a:ext cx="73467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dirty="0">
                <a:solidFill>
                  <a:srgbClr val="FF5C39"/>
                </a:solidFill>
                <a:latin typeface="Avenir"/>
                <a:ea typeface="Avenir"/>
                <a:cs typeface="Avenir"/>
                <a:sym typeface="Avenir"/>
              </a:rPr>
              <a:t>Compassion Satisfaction</a:t>
            </a:r>
            <a:endParaRPr sz="2000" b="1" dirty="0">
              <a:solidFill>
                <a:srgbClr val="FF5C39"/>
              </a:solidFill>
              <a:latin typeface="Avenir"/>
              <a:ea typeface="Avenir"/>
              <a:cs typeface="Avenir"/>
              <a:sym typeface="Avenir"/>
            </a:endParaRPr>
          </a:p>
        </p:txBody>
      </p:sp>
      <p:graphicFrame>
        <p:nvGraphicFramePr>
          <p:cNvPr id="16" name="Chart 15">
            <a:extLst>
              <a:ext uri="{FF2B5EF4-FFF2-40B4-BE49-F238E27FC236}">
                <a16:creationId xmlns:a16="http://schemas.microsoft.com/office/drawing/2014/main" id="{02D4845C-CC4E-B38F-579D-55848B8D2A44}"/>
              </a:ext>
            </a:extLst>
          </p:cNvPr>
          <p:cNvGraphicFramePr>
            <a:graphicFrameLocks/>
          </p:cNvGraphicFramePr>
          <p:nvPr>
            <p:extLst>
              <p:ext uri="{D42A27DB-BD31-4B8C-83A1-F6EECF244321}">
                <p14:modId xmlns:p14="http://schemas.microsoft.com/office/powerpoint/2010/main" val="1313299077"/>
              </p:ext>
            </p:extLst>
          </p:nvPr>
        </p:nvGraphicFramePr>
        <p:xfrm>
          <a:off x="1781150" y="5029200"/>
          <a:ext cx="4419600" cy="2113792"/>
        </p:xfrm>
        <a:graphic>
          <a:graphicData uri="http://schemas.openxmlformats.org/drawingml/2006/chart">
            <c:chart xmlns:c="http://schemas.openxmlformats.org/drawingml/2006/chart" xmlns:r="http://schemas.openxmlformats.org/officeDocument/2006/relationships" r:id="rId3"/>
          </a:graphicData>
        </a:graphic>
      </p:graphicFrame>
      <p:sp>
        <p:nvSpPr>
          <p:cNvPr id="20" name="Google Shape;105;p15">
            <a:extLst>
              <a:ext uri="{FF2B5EF4-FFF2-40B4-BE49-F238E27FC236}">
                <a16:creationId xmlns:a16="http://schemas.microsoft.com/office/drawing/2014/main" id="{99A19CC1-855B-59A2-5956-13975D8EB908}"/>
              </a:ext>
            </a:extLst>
          </p:cNvPr>
          <p:cNvSpPr txBox="1"/>
          <p:nvPr/>
        </p:nvSpPr>
        <p:spPr>
          <a:xfrm>
            <a:off x="297672" y="663000"/>
            <a:ext cx="7017528" cy="7848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 sz="1300" dirty="0">
                <a:latin typeface="Avenir"/>
                <a:ea typeface="Avenir"/>
                <a:cs typeface="Avenir"/>
                <a:sym typeface="Avenir"/>
              </a:rPr>
              <a:t>Participants reported stronger abilities to navigate job stress as a result of this project. At the end of the year, </a:t>
            </a:r>
            <a:r>
              <a:rPr lang="en" sz="1300" b="1" dirty="0">
                <a:solidFill>
                  <a:srgbClr val="FF5C39"/>
                </a:solidFill>
                <a:latin typeface="Avenir"/>
                <a:ea typeface="Avenir"/>
                <a:cs typeface="Avenir"/>
                <a:sym typeface="Avenir"/>
              </a:rPr>
              <a:t>81% </a:t>
            </a:r>
            <a:r>
              <a:rPr lang="en" sz="1300" dirty="0">
                <a:latin typeface="Avenir"/>
                <a:ea typeface="Avenir"/>
                <a:cs typeface="Avenir"/>
                <a:sym typeface="Avenir"/>
              </a:rPr>
              <a:t>of participants rated themselves as strong or very strong at navigating job stress. </a:t>
            </a:r>
            <a:endParaRPr sz="1300" dirty="0">
              <a:latin typeface="Avenir"/>
              <a:ea typeface="Avenir"/>
              <a:cs typeface="Avenir"/>
              <a:sym typeface="Avenir"/>
            </a:endParaRPr>
          </a:p>
        </p:txBody>
      </p:sp>
      <p:sp>
        <p:nvSpPr>
          <p:cNvPr id="21" name="Google Shape;111;p15">
            <a:extLst>
              <a:ext uri="{FF2B5EF4-FFF2-40B4-BE49-F238E27FC236}">
                <a16:creationId xmlns:a16="http://schemas.microsoft.com/office/drawing/2014/main" id="{A5CC2854-484E-A13F-B479-3B6AE7A95471}"/>
              </a:ext>
            </a:extLst>
          </p:cNvPr>
          <p:cNvSpPr txBox="1"/>
          <p:nvPr/>
        </p:nvSpPr>
        <p:spPr>
          <a:xfrm>
            <a:off x="304800" y="164592"/>
            <a:ext cx="73467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dirty="0">
                <a:solidFill>
                  <a:srgbClr val="FF5C39"/>
                </a:solidFill>
                <a:latin typeface="Avenir"/>
                <a:ea typeface="Avenir"/>
                <a:cs typeface="Avenir"/>
                <a:sym typeface="Avenir"/>
              </a:rPr>
              <a:t>Job Stress</a:t>
            </a:r>
            <a:endParaRPr sz="2000" b="1" dirty="0">
              <a:solidFill>
                <a:srgbClr val="FF5C39"/>
              </a:solidFill>
              <a:latin typeface="Avenir"/>
              <a:ea typeface="Avenir"/>
              <a:cs typeface="Avenir"/>
              <a:sym typeface="Avenir"/>
            </a:endParaRPr>
          </a:p>
        </p:txBody>
      </p:sp>
      <p:sp>
        <p:nvSpPr>
          <p:cNvPr id="29" name="TextBox 28">
            <a:extLst>
              <a:ext uri="{FF2B5EF4-FFF2-40B4-BE49-F238E27FC236}">
                <a16:creationId xmlns:a16="http://schemas.microsoft.com/office/drawing/2014/main" id="{DA6B057A-AD1A-4C45-15F8-6540C65BA342}"/>
              </a:ext>
            </a:extLst>
          </p:cNvPr>
          <p:cNvSpPr txBox="1"/>
          <p:nvPr/>
        </p:nvSpPr>
        <p:spPr>
          <a:xfrm>
            <a:off x="1381700" y="2254487"/>
            <a:ext cx="748261" cy="246221"/>
          </a:xfrm>
          <a:prstGeom prst="rect">
            <a:avLst/>
          </a:prstGeom>
          <a:noFill/>
        </p:spPr>
        <p:txBody>
          <a:bodyPr wrap="square" rtlCol="0">
            <a:spAutoFit/>
          </a:bodyPr>
          <a:lstStyle/>
          <a:p>
            <a:pPr algn="r"/>
            <a:r>
              <a:rPr lang="en-US" sz="1000" dirty="0">
                <a:solidFill>
                  <a:srgbClr val="898D8D"/>
                </a:solidFill>
                <a:latin typeface="Avenir Book" panose="02000503020000020003" pitchFamily="2" charset="0"/>
              </a:rPr>
              <a:t>Before</a:t>
            </a:r>
          </a:p>
        </p:txBody>
      </p:sp>
      <p:sp>
        <p:nvSpPr>
          <p:cNvPr id="30" name="TextBox 29">
            <a:extLst>
              <a:ext uri="{FF2B5EF4-FFF2-40B4-BE49-F238E27FC236}">
                <a16:creationId xmlns:a16="http://schemas.microsoft.com/office/drawing/2014/main" id="{068F2E39-DFC3-E8E8-7C18-9F45444F1CB1}"/>
              </a:ext>
            </a:extLst>
          </p:cNvPr>
          <p:cNvSpPr txBox="1"/>
          <p:nvPr/>
        </p:nvSpPr>
        <p:spPr>
          <a:xfrm>
            <a:off x="1644738" y="2567111"/>
            <a:ext cx="457200" cy="246221"/>
          </a:xfrm>
          <a:prstGeom prst="rect">
            <a:avLst/>
          </a:prstGeom>
          <a:noFill/>
        </p:spPr>
        <p:txBody>
          <a:bodyPr wrap="square" rtlCol="0">
            <a:spAutoFit/>
          </a:bodyPr>
          <a:lstStyle/>
          <a:p>
            <a:pPr algn="r"/>
            <a:r>
              <a:rPr lang="en-US" sz="1000" dirty="0">
                <a:solidFill>
                  <a:srgbClr val="63B1BC"/>
                </a:solidFill>
                <a:latin typeface="Avenir Book" panose="02000503020000020003" pitchFamily="2" charset="0"/>
              </a:rPr>
              <a:t>Now</a:t>
            </a:r>
          </a:p>
        </p:txBody>
      </p:sp>
      <p:sp>
        <p:nvSpPr>
          <p:cNvPr id="37" name="TextBox 36">
            <a:extLst>
              <a:ext uri="{FF2B5EF4-FFF2-40B4-BE49-F238E27FC236}">
                <a16:creationId xmlns:a16="http://schemas.microsoft.com/office/drawing/2014/main" id="{C02E8785-3DBB-F340-AD70-66E0923ABB4C}"/>
              </a:ext>
            </a:extLst>
          </p:cNvPr>
          <p:cNvSpPr txBox="1"/>
          <p:nvPr/>
        </p:nvSpPr>
        <p:spPr>
          <a:xfrm>
            <a:off x="2101938" y="1911457"/>
            <a:ext cx="638150" cy="246221"/>
          </a:xfrm>
          <a:prstGeom prst="rect">
            <a:avLst/>
          </a:prstGeom>
          <a:noFill/>
        </p:spPr>
        <p:txBody>
          <a:bodyPr wrap="square" rtlCol="0">
            <a:spAutoFit/>
          </a:bodyPr>
          <a:lstStyle/>
          <a:p>
            <a:r>
              <a:rPr lang="en-US" sz="1000" dirty="0">
                <a:solidFill>
                  <a:srgbClr val="898D8D"/>
                </a:solidFill>
                <a:latin typeface="Avenir Book" panose="02000503020000020003" pitchFamily="2" charset="0"/>
              </a:rPr>
              <a:t>Weak</a:t>
            </a:r>
          </a:p>
        </p:txBody>
      </p:sp>
      <p:sp>
        <p:nvSpPr>
          <p:cNvPr id="38" name="TextBox 37">
            <a:extLst>
              <a:ext uri="{FF2B5EF4-FFF2-40B4-BE49-F238E27FC236}">
                <a16:creationId xmlns:a16="http://schemas.microsoft.com/office/drawing/2014/main" id="{AD3FB391-9C4B-2F0B-6793-529B50A963FB}"/>
              </a:ext>
            </a:extLst>
          </p:cNvPr>
          <p:cNvSpPr txBox="1"/>
          <p:nvPr/>
        </p:nvSpPr>
        <p:spPr>
          <a:xfrm>
            <a:off x="3352800" y="1911457"/>
            <a:ext cx="638150" cy="246221"/>
          </a:xfrm>
          <a:prstGeom prst="rect">
            <a:avLst/>
          </a:prstGeom>
          <a:noFill/>
        </p:spPr>
        <p:txBody>
          <a:bodyPr wrap="square" rtlCol="0">
            <a:spAutoFit/>
          </a:bodyPr>
          <a:lstStyle/>
          <a:p>
            <a:r>
              <a:rPr lang="en-US" sz="1000" dirty="0">
                <a:solidFill>
                  <a:srgbClr val="898D8D"/>
                </a:solidFill>
                <a:latin typeface="Avenir Book" panose="02000503020000020003" pitchFamily="2" charset="0"/>
              </a:rPr>
              <a:t>Neutral</a:t>
            </a:r>
          </a:p>
        </p:txBody>
      </p:sp>
      <p:sp>
        <p:nvSpPr>
          <p:cNvPr id="39" name="TextBox 38">
            <a:extLst>
              <a:ext uri="{FF2B5EF4-FFF2-40B4-BE49-F238E27FC236}">
                <a16:creationId xmlns:a16="http://schemas.microsoft.com/office/drawing/2014/main" id="{7F2FC0EF-9102-4329-DAEE-4B0674DBAD4A}"/>
              </a:ext>
            </a:extLst>
          </p:cNvPr>
          <p:cNvSpPr txBox="1"/>
          <p:nvPr/>
        </p:nvSpPr>
        <p:spPr>
          <a:xfrm>
            <a:off x="4844375" y="1911457"/>
            <a:ext cx="638150" cy="246221"/>
          </a:xfrm>
          <a:prstGeom prst="rect">
            <a:avLst/>
          </a:prstGeom>
          <a:noFill/>
        </p:spPr>
        <p:txBody>
          <a:bodyPr wrap="square" rtlCol="0">
            <a:spAutoFit/>
          </a:bodyPr>
          <a:lstStyle/>
          <a:p>
            <a:r>
              <a:rPr lang="en-US" sz="1000" dirty="0">
                <a:solidFill>
                  <a:srgbClr val="898D8D"/>
                </a:solidFill>
                <a:latin typeface="Avenir Book" panose="02000503020000020003" pitchFamily="2" charset="0"/>
              </a:rPr>
              <a:t>Strong</a:t>
            </a:r>
          </a:p>
        </p:txBody>
      </p:sp>
      <p:pic>
        <p:nvPicPr>
          <p:cNvPr id="41" name="Picture 40">
            <a:extLst>
              <a:ext uri="{FF2B5EF4-FFF2-40B4-BE49-F238E27FC236}">
                <a16:creationId xmlns:a16="http://schemas.microsoft.com/office/drawing/2014/main" id="{D7745400-DC9E-3D80-BD2F-241E79A0DDFE}"/>
              </a:ext>
            </a:extLst>
          </p:cNvPr>
          <p:cNvPicPr>
            <a:picLocks noChangeAspect="1"/>
          </p:cNvPicPr>
          <p:nvPr/>
        </p:nvPicPr>
        <p:blipFill>
          <a:blip r:embed="rId4"/>
          <a:stretch>
            <a:fillRect/>
          </a:stretch>
        </p:blipFill>
        <p:spPr>
          <a:xfrm>
            <a:off x="2157984" y="2133600"/>
            <a:ext cx="813816" cy="822960"/>
          </a:xfrm>
          <a:prstGeom prst="rect">
            <a:avLst/>
          </a:prstGeom>
        </p:spPr>
      </p:pic>
      <p:pic>
        <p:nvPicPr>
          <p:cNvPr id="42" name="Picture 41">
            <a:extLst>
              <a:ext uri="{FF2B5EF4-FFF2-40B4-BE49-F238E27FC236}">
                <a16:creationId xmlns:a16="http://schemas.microsoft.com/office/drawing/2014/main" id="{BCA255D6-7E02-1A97-0955-04F1F3A3EEE0}"/>
              </a:ext>
            </a:extLst>
          </p:cNvPr>
          <p:cNvPicPr>
            <a:picLocks noChangeAspect="1"/>
          </p:cNvPicPr>
          <p:nvPr/>
        </p:nvPicPr>
        <p:blipFill>
          <a:blip r:embed="rId5"/>
          <a:stretch>
            <a:fillRect/>
          </a:stretch>
        </p:blipFill>
        <p:spPr>
          <a:xfrm>
            <a:off x="3429000" y="2133600"/>
            <a:ext cx="1410510" cy="914400"/>
          </a:xfrm>
          <a:prstGeom prst="rect">
            <a:avLst/>
          </a:prstGeom>
        </p:spPr>
      </p:pic>
      <p:pic>
        <p:nvPicPr>
          <p:cNvPr id="43" name="Picture 42">
            <a:extLst>
              <a:ext uri="{FF2B5EF4-FFF2-40B4-BE49-F238E27FC236}">
                <a16:creationId xmlns:a16="http://schemas.microsoft.com/office/drawing/2014/main" id="{DA2C1909-6F65-8A5B-9E44-31397B3D4053}"/>
              </a:ext>
            </a:extLst>
          </p:cNvPr>
          <p:cNvPicPr>
            <a:picLocks noChangeAspect="1"/>
          </p:cNvPicPr>
          <p:nvPr/>
        </p:nvPicPr>
        <p:blipFill>
          <a:blip r:embed="rId6"/>
          <a:stretch>
            <a:fillRect/>
          </a:stretch>
        </p:blipFill>
        <p:spPr>
          <a:xfrm>
            <a:off x="4920573" y="2133600"/>
            <a:ext cx="2013627" cy="914400"/>
          </a:xfrm>
          <a:prstGeom prst="rect">
            <a:avLst/>
          </a:prstGeom>
        </p:spPr>
      </p:pic>
      <p:sp>
        <p:nvSpPr>
          <p:cNvPr id="44" name="TextBox 43">
            <a:extLst>
              <a:ext uri="{FF2B5EF4-FFF2-40B4-BE49-F238E27FC236}">
                <a16:creationId xmlns:a16="http://schemas.microsoft.com/office/drawing/2014/main" id="{659B4DC1-67E5-7A71-9411-407D649C6BAE}"/>
              </a:ext>
            </a:extLst>
          </p:cNvPr>
          <p:cNvSpPr txBox="1"/>
          <p:nvPr/>
        </p:nvSpPr>
        <p:spPr>
          <a:xfrm>
            <a:off x="2333732" y="1475601"/>
            <a:ext cx="3023627" cy="276999"/>
          </a:xfrm>
          <a:prstGeom prst="rect">
            <a:avLst/>
          </a:prstGeom>
          <a:noFill/>
        </p:spPr>
        <p:txBody>
          <a:bodyPr wrap="square" rtlCol="0">
            <a:spAutoFit/>
          </a:bodyPr>
          <a:lstStyle/>
          <a:p>
            <a:pPr algn="ctr"/>
            <a:r>
              <a:rPr lang="en-US" sz="1200" b="1" dirty="0">
                <a:solidFill>
                  <a:srgbClr val="FF5C39"/>
                </a:solidFill>
                <a:latin typeface="Avenir Book" panose="02000503020000020003" pitchFamily="2" charset="0"/>
              </a:rPr>
              <a:t>Ability to Navigate Job Stress</a:t>
            </a:r>
          </a:p>
        </p:txBody>
      </p:sp>
      <p:sp>
        <p:nvSpPr>
          <p:cNvPr id="2" name="Google Shape;92;p14">
            <a:extLst>
              <a:ext uri="{FF2B5EF4-FFF2-40B4-BE49-F238E27FC236}">
                <a16:creationId xmlns:a16="http://schemas.microsoft.com/office/drawing/2014/main" id="{CCF92E6F-BCE4-D56A-6820-A68AB6A1EFFB}"/>
              </a:ext>
            </a:extLst>
          </p:cNvPr>
          <p:cNvSpPr txBox="1"/>
          <p:nvPr/>
        </p:nvSpPr>
        <p:spPr>
          <a:xfrm>
            <a:off x="461210" y="8111491"/>
            <a:ext cx="6701589" cy="1184909"/>
          </a:xfrm>
          <a:prstGeom prst="rect">
            <a:avLst/>
          </a:prstGeom>
          <a:noFill/>
          <a:ln>
            <a:noFill/>
          </a:ln>
        </p:spPr>
        <p:txBody>
          <a:bodyPr spcFirstLastPara="1" wrap="square" lIns="91425" tIns="91425" rIns="91425" bIns="91425" anchor="t" anchorCtr="0">
            <a:spAutoFit/>
          </a:bodyPr>
          <a:lstStyle/>
          <a:p>
            <a:pPr algn="just"/>
            <a:r>
              <a:rPr lang="en-US" sz="1300" dirty="0">
                <a:solidFill>
                  <a:schemeClr val="bg1"/>
                </a:solidFill>
                <a:latin typeface="Avenir"/>
                <a:ea typeface="Avenir"/>
                <a:cs typeface="Avenir"/>
                <a:sym typeface="Avenir"/>
              </a:rPr>
              <a:t>“I feel like the skills that are taught within both the reflective supervision and with mindfulness consultations are invaluable. I've been able to use some of those things and bring it to my families as well, and they’ve been really appreciative… I truly think that more programs that are working with families should have reflective consultation.” – Home Visitor</a:t>
            </a:r>
          </a:p>
        </p:txBody>
      </p:sp>
    </p:spTree>
    <p:extLst>
      <p:ext uri="{BB962C8B-B14F-4D97-AF65-F5344CB8AC3E}">
        <p14:creationId xmlns:p14="http://schemas.microsoft.com/office/powerpoint/2010/main" val="118091733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Sheets">
    <a:dk1>
      <a:srgbClr val="000000"/>
    </a:dk1>
    <a:lt1>
      <a:srgbClr val="FFFFFF"/>
    </a:lt1>
    <a:dk2>
      <a:srgbClr val="000000"/>
    </a:dk2>
    <a:lt2>
      <a:srgbClr val="FFFFFF"/>
    </a:lt2>
    <a:accent1>
      <a:srgbClr val="4285F4"/>
    </a:accent1>
    <a:accent2>
      <a:srgbClr val="EA4335"/>
    </a:accent2>
    <a:accent3>
      <a:srgbClr val="FBBC04"/>
    </a:accent3>
    <a:accent4>
      <a:srgbClr val="34A853"/>
    </a:accent4>
    <a:accent5>
      <a:srgbClr val="FF6D01"/>
    </a:accent5>
    <a:accent6>
      <a:srgbClr val="46BDC6"/>
    </a:accent6>
    <a:hlink>
      <a:srgbClr val="1155CC"/>
    </a:hlink>
    <a:folHlink>
      <a:srgbClr val="1155CC"/>
    </a:folHlink>
  </a:clrScheme>
  <a:fontScheme name="Sheets">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1801D9FCF2DC4A94C01FE472AD70CA" ma:contentTypeVersion="19" ma:contentTypeDescription="Create a new document." ma:contentTypeScope="" ma:versionID="2154691d883732a15655a125a6256d8a">
  <xsd:schema xmlns:xsd="http://www.w3.org/2001/XMLSchema" xmlns:xs="http://www.w3.org/2001/XMLSchema" xmlns:p="http://schemas.microsoft.com/office/2006/metadata/properties" xmlns:ns2="6a43161d-dc77-421e-b8d8-79e54780ddb5" xmlns:ns3="5d668cf6-794b-4849-8d41-9115b7b8a2aa" targetNamespace="http://schemas.microsoft.com/office/2006/metadata/properties" ma:root="true" ma:fieldsID="264ac154b087aff83cbf073019d49a64" ns2:_="" ns3:_="">
    <xsd:import namespace="6a43161d-dc77-421e-b8d8-79e54780ddb5"/>
    <xsd:import namespace="5d668cf6-794b-4849-8d41-9115b7b8a2aa"/>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3161d-dc77-421e-b8d8-79e54780ddb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element name="TaxCatchAll" ma:index="25" nillable="true" ma:displayName="Taxonomy Catch All Column" ma:hidden="true" ma:list="{d013bfe9-c7e2-46c2-a019-7217cbb1daa6}" ma:internalName="TaxCatchAll" ma:showField="CatchAllData" ma:web="6a43161d-dc77-421e-b8d8-79e54780ddb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d668cf6-794b-4849-8d41-9115b7b8a2aa"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ff0a5c1c-5efe-4f68-b7c9-16965a10ce0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4F9BBF-FD76-4C8E-9EBC-31991B14C5BA}"/>
</file>

<file path=customXml/itemProps2.xml><?xml version="1.0" encoding="utf-8"?>
<ds:datastoreItem xmlns:ds="http://schemas.openxmlformats.org/officeDocument/2006/customXml" ds:itemID="{2C788A96-71AC-41EA-A1F1-86F441F5C09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5170</TotalTime>
  <Words>980</Words>
  <Application>Microsoft Office PowerPoint</Application>
  <PresentationFormat>Custom</PresentationFormat>
  <Paragraphs>103</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Avenir</vt:lpstr>
      <vt:lpstr>Avenir Book</vt:lpstr>
      <vt:lpstr>Avenir Medium</vt:lpstr>
      <vt:lpstr>Simple Light</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Bishop</dc:creator>
  <cp:lastModifiedBy>Christine O’Brien</cp:lastModifiedBy>
  <cp:revision>103</cp:revision>
  <dcterms:modified xsi:type="dcterms:W3CDTF">2023-08-02T20:07:00Z</dcterms:modified>
</cp:coreProperties>
</file>